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62" r:id="rId2"/>
    <p:sldMasterId id="2147483674" r:id="rId3"/>
  </p:sldMasterIdLst>
  <p:notesMasterIdLst>
    <p:notesMasterId r:id="rId60"/>
  </p:notesMasterIdLst>
  <p:sldIdLst>
    <p:sldId id="256" r:id="rId4"/>
    <p:sldId id="533" r:id="rId5"/>
    <p:sldId id="257" r:id="rId6"/>
    <p:sldId id="504" r:id="rId7"/>
    <p:sldId id="260" r:id="rId8"/>
    <p:sldId id="273" r:id="rId9"/>
    <p:sldId id="413" r:id="rId10"/>
    <p:sldId id="450" r:id="rId11"/>
    <p:sldId id="451" r:id="rId12"/>
    <p:sldId id="449" r:id="rId13"/>
    <p:sldId id="452" r:id="rId14"/>
    <p:sldId id="505" r:id="rId15"/>
    <p:sldId id="506" r:id="rId16"/>
    <p:sldId id="507" r:id="rId17"/>
    <p:sldId id="508" r:id="rId18"/>
    <p:sldId id="509" r:id="rId19"/>
    <p:sldId id="511" r:id="rId20"/>
    <p:sldId id="512" r:id="rId21"/>
    <p:sldId id="510" r:id="rId22"/>
    <p:sldId id="513" r:id="rId23"/>
    <p:sldId id="514" r:id="rId24"/>
    <p:sldId id="515" r:id="rId25"/>
    <p:sldId id="516" r:id="rId26"/>
    <p:sldId id="517" r:id="rId27"/>
    <p:sldId id="518" r:id="rId28"/>
    <p:sldId id="519" r:id="rId29"/>
    <p:sldId id="520" r:id="rId30"/>
    <p:sldId id="521" r:id="rId31"/>
    <p:sldId id="522" r:id="rId32"/>
    <p:sldId id="523" r:id="rId33"/>
    <p:sldId id="524" r:id="rId34"/>
    <p:sldId id="525" r:id="rId35"/>
    <p:sldId id="526" r:id="rId36"/>
    <p:sldId id="527" r:id="rId37"/>
    <p:sldId id="528" r:id="rId38"/>
    <p:sldId id="529" r:id="rId39"/>
    <p:sldId id="530" r:id="rId40"/>
    <p:sldId id="531" r:id="rId41"/>
    <p:sldId id="532" r:id="rId42"/>
    <p:sldId id="488" r:id="rId43"/>
    <p:sldId id="489" r:id="rId44"/>
    <p:sldId id="490" r:id="rId45"/>
    <p:sldId id="491" r:id="rId46"/>
    <p:sldId id="492" r:id="rId47"/>
    <p:sldId id="493" r:id="rId48"/>
    <p:sldId id="494" r:id="rId49"/>
    <p:sldId id="495" r:id="rId50"/>
    <p:sldId id="496" r:id="rId51"/>
    <p:sldId id="497" r:id="rId52"/>
    <p:sldId id="498" r:id="rId53"/>
    <p:sldId id="501" r:id="rId54"/>
    <p:sldId id="503" r:id="rId55"/>
    <p:sldId id="295" r:id="rId56"/>
    <p:sldId id="258" r:id="rId57"/>
    <p:sldId id="259" r:id="rId58"/>
    <p:sldId id="272" r:id="rId59"/>
  </p:sldIdLst>
  <p:sldSz cx="9144000" cy="5143500" type="screen16x9"/>
  <p:notesSz cx="6858000" cy="9144000"/>
  <p:embeddedFontLst>
    <p:embeddedFont>
      <p:font typeface="Arial Rounded MT Bold" panose="020F0704030504030204" pitchFamily="34" charset="0"/>
      <p:regular r:id="rId61"/>
    </p:embeddedFont>
    <p:embeddedFont>
      <p:font typeface="Calibri" panose="020F0502020204030204" pitchFamily="34" charset="0"/>
      <p:regular r:id="rId62"/>
      <p:bold r:id="rId63"/>
      <p:italic r:id="rId64"/>
      <p:boldItalic r:id="rId65"/>
    </p:embeddedFont>
    <p:embeddedFont>
      <p:font typeface="Calibri Light" panose="020F0302020204030204" pitchFamily="34" charset="0"/>
      <p:regular r:id="rId66"/>
      <p:italic r:id="rId67"/>
    </p:embeddedFont>
    <p:embeddedFont>
      <p:font typeface="Lato" panose="020B0604020202020204" charset="0"/>
      <p:regular r:id="rId68"/>
      <p:bold r:id="rId69"/>
      <p:italic r:id="rId70"/>
      <p:boldItalic r:id="rId71"/>
    </p:embeddedFont>
    <p:embeddedFont>
      <p:font typeface="Lato Light" panose="020F0302020204030203" charset="0"/>
      <p:regular r:id="rId72"/>
      <p:bold r:id="rId73"/>
      <p:italic r:id="rId74"/>
      <p:boldItalic r:id="rId75"/>
    </p:embeddedFont>
    <p:embeddedFont>
      <p:font typeface="Lucida Sans" panose="020B0602030504020204" pitchFamily="34" charset="0"/>
      <p:regular r:id="rId76"/>
      <p:bold r:id="rId77"/>
      <p:italic r:id="rId78"/>
      <p:boldItalic r:id="rId79"/>
    </p:embeddedFont>
    <p:embeddedFont>
      <p:font typeface="Montserrat" panose="00000500000000000000" pitchFamily="2" charset="0"/>
      <p:regular r:id="rId80"/>
      <p:bold r:id="rId81"/>
      <p:italic r:id="rId82"/>
      <p:boldItalic r:id="rId83"/>
    </p:embeddedFont>
    <p:embeddedFont>
      <p:font typeface="Poppins" panose="020B0604020202020204" charset="0"/>
      <p:regular r:id="rId84"/>
    </p:embeddedFont>
    <p:embeddedFont>
      <p:font typeface="Poppins Light" panose="020B0604020202020204" charset="0"/>
      <p:regular r:id="rId85"/>
    </p:embeddedFont>
    <p:embeddedFont>
      <p:font typeface="Poppins Medium" panose="020B0604020202020204" charset="0"/>
      <p:regular r:id="rId86"/>
    </p:embeddedFont>
    <p:embeddedFont>
      <p:font typeface="Raleway" panose="020B0604020202020204" charset="0"/>
      <p:regular r:id="rId87"/>
      <p:bold r:id="rId88"/>
      <p:italic r:id="rId89"/>
      <p:boldItalic r:id="rId90"/>
    </p:embeddedFont>
    <p:embeddedFont>
      <p:font typeface="Raleway SemiBold" panose="020B0604020202020204" charset="0"/>
      <p:regular r:id="rId91"/>
      <p:bold r:id="rId92"/>
      <p:italic r:id="rId93"/>
      <p:boldItalic r:id="rId94"/>
    </p:embeddedFont>
    <p:embeddedFont>
      <p:font typeface="Verdana" panose="020B0604030504040204" pitchFamily="34"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ja Samardzi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3"/>
    <p:restoredTop sz="83666" autoAdjust="0"/>
  </p:normalViewPr>
  <p:slideViewPr>
    <p:cSldViewPr snapToGrid="0">
      <p:cViewPr varScale="1">
        <p:scale>
          <a:sx n="126" d="100"/>
          <a:sy n="126" d="100"/>
        </p:scale>
        <p:origin x="111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font" Target="fonts/font29.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4.fntdata"/><Relationship Id="rId79" Type="http://schemas.openxmlformats.org/officeDocument/2006/relationships/font" Target="fonts/font19.fntdata"/><Relationship Id="rId102"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font" Target="fonts/font30.fntdata"/><Relationship Id="rId95" Type="http://schemas.openxmlformats.org/officeDocument/2006/relationships/font" Target="fonts/font35.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4.fntdata"/><Relationship Id="rId69" Type="http://schemas.openxmlformats.org/officeDocument/2006/relationships/font" Target="fonts/font9.fntdata"/><Relationship Id="rId80" Type="http://schemas.openxmlformats.org/officeDocument/2006/relationships/font" Target="fonts/font20.fntdata"/><Relationship Id="rId85" Type="http://schemas.openxmlformats.org/officeDocument/2006/relationships/font" Target="fonts/font25.fntdata"/><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7.fntdata"/><Relationship Id="rId103"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font" Target="fonts/font28.fntdata"/><Relationship Id="rId91" Type="http://schemas.openxmlformats.org/officeDocument/2006/relationships/font" Target="fonts/font31.fntdata"/><Relationship Id="rId96" Type="http://schemas.openxmlformats.org/officeDocument/2006/relationships/font" Target="fonts/font36.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94" Type="http://schemas.openxmlformats.org/officeDocument/2006/relationships/font" Target="fonts/font34.fntdata"/><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6.fntdata"/><Relationship Id="rId97" Type="http://schemas.openxmlformats.org/officeDocument/2006/relationships/font" Target="fonts/font37.fntdata"/><Relationship Id="rId7" Type="http://schemas.openxmlformats.org/officeDocument/2006/relationships/slide" Target="slides/slide4.xml"/><Relationship Id="rId71" Type="http://schemas.openxmlformats.org/officeDocument/2006/relationships/font" Target="fonts/font11.fntdata"/><Relationship Id="rId92" Type="http://schemas.openxmlformats.org/officeDocument/2006/relationships/font" Target="fonts/font32.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6.fntdata"/><Relationship Id="rId87" Type="http://schemas.openxmlformats.org/officeDocument/2006/relationships/font" Target="fonts/font27.fntdata"/><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17.fntdata"/><Relationship Id="rId100"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2.fntdata"/><Relationship Id="rId93" Type="http://schemas.openxmlformats.org/officeDocument/2006/relationships/font" Target="fonts/font33.fntdata"/><Relationship Id="rId98" Type="http://schemas.openxmlformats.org/officeDocument/2006/relationships/font" Target="fonts/font38.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Intros before we get started. How to ask questions, how to use the emote/responses. Welcome everyone to our first virtual OBIS Canada workshop in a 3 part series. We’ve updated the curriculum a bit since we last gave this in person in January of 2020, and we’ve got some ideas on how to get people talking and working together in our virtual setting here. We’ll definitely be taking feedback from everyone at the end of every day, and will use what you tell us to make this course better next time and every time after that, so your constructive feedback is very valuable to us! This first foray is going to be shared on GitHub, but in late March you’ll be able to find the polished version both on GitHub and via the Ocean Teacher Global Academy, which we will touch on in a minute.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10</a:t>
            </a:fld>
            <a:endParaRPr lang="fr-CA"/>
          </a:p>
        </p:txBody>
      </p:sp>
    </p:spTree>
    <p:extLst>
      <p:ext uri="{BB962C8B-B14F-4D97-AF65-F5344CB8AC3E}">
        <p14:creationId xmlns:p14="http://schemas.microsoft.com/office/powerpoint/2010/main" val="1274093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dirty="0"/>
              <a:t>Pour optimiser la </a:t>
            </a:r>
            <a:r>
              <a:rPr lang="fr-CA" dirty="0" err="1"/>
              <a:t>découvrabilité</a:t>
            </a:r>
            <a:r>
              <a:rPr lang="fr-CA" dirty="0"/>
              <a:t> et la réutilisation des données, OTN et OBIS Canada sont des nœuds participants du </a:t>
            </a:r>
            <a:r>
              <a:rPr lang="en-US" dirty="0"/>
              <a:t>Ocean Biodiversity Information System (OBIS)</a:t>
            </a:r>
            <a:r>
              <a:rPr lang="fr-CA" dirty="0"/>
              <a:t>, une initiative de l’UNESCO et de sa Commission océanographique intergouvernementale (IOC) visant à rendre disponible et permettre une meilleure compréhension, au niveau mondial, de la présence des animaux marins et la biodiversité. Nos données, une fois rendues publiques, rejoignent ce vaste système de données qui vise à préciser la présence (et l’absence) de taxons marins dans l'espace et le temps.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91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CA" sz="1200" b="0" kern="1200" noProof="0" dirty="0">
                <a:solidFill>
                  <a:schemeClr val="tx1"/>
                </a:solidFill>
                <a:effectLst/>
                <a:latin typeface="+mn-lt"/>
                <a:ea typeface="+mn-ea"/>
                <a:cs typeface="+mn-cs"/>
              </a:rPr>
              <a:t>Évidemment, les océans ont des fonctions écosystémiques et fournissent des services écosystémiques qui sont absolument essentiels.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741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However, our oceans’ biodiversity continues to be threatened and to counter global environmental issues and ensure the sustainable use of marine resources, we need data-driven research to inform conservation and ocean management.</a:t>
            </a:r>
          </a:p>
          <a:p>
            <a:r>
              <a:rPr lang="fr-CA" dirty="0"/>
              <a:t>Malgré tout, la biodiversité de nos océans continue d’être menacée et pour contrer les problèmes environnementaux mondiaux et garantir l’utilisation durable des ressources marines, nous avons besoin d’une recherche fondée sur des données pour éclairer la conservation et la gestion des océans.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557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A lot of data already exist, but the challenge lies in finding, accessing and making sense of the myriad of existing, but dispersed research data products</a:t>
            </a:r>
            <a:r>
              <a:rPr lang="en-GB" sz="1200" b="0" i="0" kern="1200" dirty="0">
                <a:solidFill>
                  <a:schemeClr val="tx1"/>
                </a:solidFill>
                <a:effectLst/>
                <a:latin typeface="+mn-lt"/>
                <a:ea typeface="+mn-ea"/>
                <a:cs typeface="+mn-cs"/>
              </a:rPr>
              <a: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50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what makes this endeavour even more challenging is that data are often not encoded following international data standards and best practices. Also, they often lack the necessary contextual metadata that is required to correctly re-use the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255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it’s here where OBIS seeks to make an positive impact. For 20 years now, OBIS has been building a central global platform that provides free access to the world’s ocean biodiversity and biogeographic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137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OBIS emanates from the Census of Marine Life. In 2000, when OBIS received its first funding the press release reported that “</a:t>
            </a:r>
            <a:r>
              <a:rPr lang="en-US" sz="1200" b="0" i="0" kern="1200" dirty="0">
                <a:solidFill>
                  <a:schemeClr val="tx1"/>
                </a:solidFill>
                <a:effectLst/>
                <a:latin typeface="+mn-lt"/>
                <a:ea typeface="+mn-ea"/>
                <a:cs typeface="+mn-cs"/>
              </a:rPr>
              <a:t>the ultimate vision of OBIS was that of an individual selecting any area or volume of water on a global map to bring up information on what has been reported to live there. OBIS would enable access by scientists and others to historical data on species distribution and abundance and provide a framework into which newly collected data can be placed”. [click] Today, OBIS integrates over 60 million presence records from 3810 datasets of nearly 150,000 marine species. And to give you an idea, this year they added </a:t>
            </a:r>
            <a:r>
              <a:rPr lang="en-US" sz="1200" b="0" i="0" u="none" strike="noStrike" kern="1200" dirty="0">
                <a:solidFill>
                  <a:schemeClr val="tx1"/>
                </a:solidFill>
                <a:effectLst/>
                <a:latin typeface="+mn-lt"/>
                <a:ea typeface="+mn-ea"/>
                <a:cs typeface="+mn-cs"/>
              </a:rPr>
              <a:t>6 million records from 574 new datasets. That is more than 1 new dataset per day. </a:t>
            </a:r>
            <a:r>
              <a:rPr lang="en-US" sz="1200" b="0" i="0" kern="1200" dirty="0">
                <a:solidFill>
                  <a:schemeClr val="tx1"/>
                </a:solidFill>
                <a:effectLst/>
                <a:latin typeface="+mn-lt"/>
                <a:ea typeface="+mn-ea"/>
                <a:cs typeface="+mn-cs"/>
              </a:rPr>
              <a:t>Interestingly, the number of biotic and abiotic measurements and sampling facts now surpasses the amount of occurrence records.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757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a:t>
            </a:r>
            <a:r>
              <a:rPr lang="en-GB" sz="1200" b="1" i="1" u="sng" kern="1200" dirty="0">
                <a:solidFill>
                  <a:schemeClr val="tx1"/>
                </a:solidFill>
                <a:effectLst/>
                <a:latin typeface="+mn-lt"/>
                <a:ea typeface="+mn-ea"/>
                <a:cs typeface="+mn-cs"/>
              </a:rPr>
              <a:t>Census of Marine Life</a:t>
            </a:r>
            <a:r>
              <a:rPr lang="en-GB" sz="1200" kern="1200" dirty="0">
                <a:solidFill>
                  <a:schemeClr val="tx1"/>
                </a:solidFill>
                <a:effectLst/>
                <a:latin typeface="+mn-lt"/>
                <a:ea typeface="+mn-ea"/>
                <a:cs typeface="+mn-cs"/>
              </a:rPr>
              <a:t> (2000-2010) – a multimillion-dollar initiative – represented the first collaborative efforts from more than 2700 scientists and 80 nations to strengthen our understanding of our ocean. And in fact, the initiative discovered more than 6000 new marine species, put the discipline of marine science on the map and highlighted the most urgent threats to our ocean.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494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Realizing its importance, governments assumed the responsibility for OBIS, when the Member States of the </a:t>
            </a:r>
            <a:r>
              <a:rPr lang="en-US" sz="1200" kern="1200" dirty="0">
                <a:solidFill>
                  <a:schemeClr val="tx1"/>
                </a:solidFill>
                <a:effectLst/>
                <a:latin typeface="+mn-lt"/>
                <a:ea typeface="+mn-ea"/>
                <a:cs typeface="+mn-cs"/>
              </a:rPr>
              <a:t>Intergovernmental Oceanographic Commission (IOC) of UNESCO adopted</a:t>
            </a:r>
            <a:r>
              <a:rPr lang="en-GB" sz="1200" kern="1200" dirty="0">
                <a:solidFill>
                  <a:schemeClr val="tx1"/>
                </a:solidFill>
                <a:effectLst/>
                <a:latin typeface="+mn-lt"/>
                <a:ea typeface="+mn-ea"/>
                <a:cs typeface="+mn-cs"/>
              </a:rPr>
              <a:t> OBIS in 2009, and OBIS became a project of the International Oceanographic Data and Information Exchange (IODE) program.</a:t>
            </a:r>
          </a:p>
          <a:p>
            <a:r>
              <a:rPr lang="en-GB" sz="1200" kern="1200" dirty="0">
                <a:solidFill>
                  <a:schemeClr val="tx1"/>
                </a:solidFill>
                <a:effectLst/>
                <a:latin typeface="+mn-lt"/>
                <a:ea typeface="+mn-ea"/>
                <a:cs typeface="+mn-cs"/>
              </a:rPr>
              <a:t>OBIS operates as a </a:t>
            </a:r>
            <a:r>
              <a:rPr lang="en-GB" sz="1200" b="1" kern="1200" dirty="0">
                <a:solidFill>
                  <a:schemeClr val="tx1"/>
                </a:solidFill>
                <a:effectLst/>
                <a:latin typeface="+mn-lt"/>
                <a:ea typeface="+mn-ea"/>
                <a:cs typeface="+mn-cs"/>
              </a:rPr>
              <a:t>collaborative network of regional and thematic nodes</a:t>
            </a:r>
            <a:r>
              <a:rPr lang="en-GB" sz="1200" kern="1200" dirty="0">
                <a:solidFill>
                  <a:schemeClr val="tx1"/>
                </a:solidFill>
                <a:effectLst/>
                <a:latin typeface="+mn-lt"/>
                <a:ea typeface="+mn-ea"/>
                <a:cs typeface="+mn-cs"/>
              </a:rPr>
              <a:t> and the global OBIS network </a:t>
            </a:r>
            <a:r>
              <a:rPr lang="en-GB" sz="1200" b="1" kern="1200" dirty="0">
                <a:solidFill>
                  <a:schemeClr val="tx1"/>
                </a:solidFill>
                <a:effectLst/>
                <a:latin typeface="+mn-lt"/>
                <a:ea typeface="+mn-ea"/>
                <a:cs typeface="+mn-cs"/>
              </a:rPr>
              <a:t>promotes a culture of cooperation and supports training and capacity development</a:t>
            </a:r>
            <a:r>
              <a:rPr lang="en-GB" sz="1200" kern="1200" dirty="0">
                <a:solidFill>
                  <a:schemeClr val="tx1"/>
                </a:solidFill>
                <a:effectLst/>
                <a:latin typeface="+mn-lt"/>
                <a:ea typeface="+mn-ea"/>
                <a:cs typeface="+mn-cs"/>
              </a:rPr>
              <a:t>, while also maintaining partnerships around the globe, with organisations such as the Marine Biodiversity Observation Network (MBON), the Global Ocean Observing System (GOOS) and the Global Biodiversity Information Facility (GBIF). So here this week we will be fulfilling OBIS’s mandate to train and build capacity and a data sharing culture.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6580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So for today, the materials for the workshop, including all the talks and the code examples we’re going to go over ahead of the hands-on sessions, are in this repository here. So if you navigate to it, click the big green Code button, and grab the folder either as a Zip file, or if you’re keen, using a Git clone, you’ll have everything that we’re going to show you this week to hand.</a:t>
            </a:r>
            <a:endParaRPr dirty="0"/>
          </a:p>
        </p:txBody>
      </p:sp>
    </p:spTree>
    <p:extLst>
      <p:ext uri="{BB962C8B-B14F-4D97-AF65-F5344CB8AC3E}">
        <p14:creationId xmlns:p14="http://schemas.microsoft.com/office/powerpoint/2010/main" val="1001279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Globally, a lot of human and financial resources have been and are being invested into the collection of a vast amount of biodiversity data ranging from records of small microorganisms to megafauna, from the tropics to the poles and from the surface to the deepest trenches. The nearly 65 million records in OBIS is a compilation of this diversity.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223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The core of OBIS are the PRESENCE and ABSENCE DATA. Here we mean sightings all the way through to new methods like eDNA. Geographically these records can represent point locations, but can also be part of line transects from trawling, or polygons, or even a point in a grid for cases where the exact location cannot be disclosed.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690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From its inception, OBIS has also ingested ABUNDANCE DATA, which represents the number of individuals of a species in a given area or volume of sea water or sediment. This is a key metric for species conservation as well as the management of economically important species populations like fish stocks. Because the Impact of environmental change will happen first at the abundance level, and may not be detected immediately in species presence/absence data, this abundance data can provide an early sign of changes in population or habitat use.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608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Half of the data in OBIS (about 30 million records) are from sampling events before 2000 (when OBIS started) and we have 4 million records from before 1970. So a lot of our efforts have focused on digitizing historic records preserved in archives, libraries, museum collections. These older data provide us an important baseline that enables comparative analysis over longer time scales.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9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Recently OBIS has taken on data on HABITATS, such as live coral cover, and seagrass meadows. These habitat ecosystems are often near the coast, providing and supporting key ecological services but are under increased stress from human activities. Monitoring the status and change of key habitats is one of the priorities of the Global Ocean Observing System, a key OBIS partner.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2461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Among the more recent additions to OBIS are TRACKING DATA of the kind that OTN and its partners publish, from tagged animals that are tracked via satellites or acoustic receivers. Animal tracking helps us understand the dynamics of animal movements, discover migration pathways and connectivity between areas, which is important information for more effective conservation and management.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532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we’re going to spend some time this week walking through the data pipeline that builds OBIS’s biodiversity database. It all starts with the over 1,000 data providers or data stewards who are willing to publish the data in the public domain. [click] The data is standardized and quality controlled at the 31 regional or thematic OBIS nodes, after which the central system harvests it, performs an extra QC step and publishes the integrated set. [click] The API webservice powers the OBIS mapper, R package and third party applications, where data can be discovered and downloaded free of charge.  Let’s break it down even 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0770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Much of the future of scientific discovery, conservation management and policy will rely on making sense of existent data in connection with novel findings.</a:t>
            </a:r>
            <a:r>
              <a:rPr lang="en-GB" dirty="0">
                <a:effectLst/>
              </a:rPr>
              <a:t> </a:t>
            </a:r>
            <a:r>
              <a:rPr lang="en-GB" sz="1200" b="1" kern="1200" dirty="0">
                <a:solidFill>
                  <a:schemeClr val="tx1"/>
                </a:solidFill>
                <a:effectLst/>
                <a:latin typeface="+mn-lt"/>
                <a:ea typeface="+mn-ea"/>
                <a:cs typeface="+mn-cs"/>
              </a:rPr>
              <a:t>With this in mind OBIS was founded as an holistic reservoir of ocean biodiversity and biogeographic data, </a:t>
            </a:r>
            <a:r>
              <a:rPr lang="en-GB" sz="1200" b="0" kern="1200" dirty="0">
                <a:solidFill>
                  <a:schemeClr val="tx1"/>
                </a:solidFill>
                <a:effectLst/>
                <a:latin typeface="+mn-lt"/>
                <a:ea typeface="+mn-ea"/>
                <a:cs typeface="+mn-cs"/>
              </a:rPr>
              <a:t>empowering users to combine data across different perspectives into new knowledge.</a:t>
            </a:r>
            <a:endParaRPr lang="en-GB" sz="12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831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Before contributing this broad assemblage of data to the global OBIS archive, the network of regional and thematic OBIS nodes execute stringent quality checks, such as validating accurate scientific nomenclature, and transform the data to meet Darwin Core standards, attaching metadata to improve discoverability and suitability for new purposes, and to ultimately magnify and multiply the utility of all available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73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Open-access to standardized and enriched data follows the FAIR principle of scientific data: findable, accessible, interoperable and reusable. Moreover, the inclusion of event-based data, such as details about sampling method, adds contextual depth to OBIS data sets.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21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98290072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98290072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Je </a:t>
            </a:r>
            <a:r>
              <a:rPr lang="en-US" dirty="0" err="1"/>
              <a:t>vais</a:t>
            </a:r>
            <a:r>
              <a:rPr lang="en-US" dirty="0"/>
              <a:t> </a:t>
            </a:r>
            <a:r>
              <a:rPr lang="en-US" dirty="0" err="1"/>
              <a:t>d’abord</a:t>
            </a:r>
            <a:r>
              <a:rPr lang="en-US" dirty="0"/>
              <a:t> </a:t>
            </a:r>
            <a:r>
              <a:rPr lang="en-US" dirty="0" err="1"/>
              <a:t>glisser</a:t>
            </a:r>
            <a:r>
              <a:rPr lang="en-US" dirty="0"/>
              <a:t> un mot sur les </a:t>
            </a:r>
            <a:r>
              <a:rPr lang="en-US" dirty="0" err="1"/>
              <a:t>facilitateurs</a:t>
            </a:r>
            <a:r>
              <a:rPr lang="en-US" dirty="0"/>
              <a:t> et </a:t>
            </a:r>
            <a:r>
              <a:rPr lang="en-US" dirty="0" err="1"/>
              <a:t>ceux</a:t>
            </a:r>
            <a:r>
              <a:rPr lang="en-US" dirty="0"/>
              <a:t> qui </a:t>
            </a:r>
            <a:r>
              <a:rPr lang="en-US" dirty="0" err="1"/>
              <a:t>ont</a:t>
            </a:r>
            <a:r>
              <a:rPr lang="en-US" dirty="0"/>
              <a:t> </a:t>
            </a:r>
            <a:r>
              <a:rPr lang="en-US" dirty="0" err="1"/>
              <a:t>créé</a:t>
            </a:r>
            <a:r>
              <a:rPr lang="en-US" dirty="0"/>
              <a:t> la presentation : Ocean Tracking Network. Il </a:t>
            </a:r>
            <a:r>
              <a:rPr lang="en-US" dirty="0" err="1"/>
              <a:t>s’agit</a:t>
            </a:r>
            <a:r>
              <a:rPr lang="en-US" dirty="0"/>
              <a:t> d’un </a:t>
            </a:r>
            <a:r>
              <a:rPr lang="en-US" dirty="0" err="1"/>
              <a:t>centre</a:t>
            </a:r>
            <a:r>
              <a:rPr lang="en-US" dirty="0"/>
              <a:t> de recherche </a:t>
            </a:r>
            <a:r>
              <a:rPr lang="en-US" dirty="0" err="1"/>
              <a:t>aquatique</a:t>
            </a:r>
            <a:r>
              <a:rPr lang="en-US" dirty="0"/>
              <a:t> et de gestion de </a:t>
            </a:r>
            <a:r>
              <a:rPr lang="en-US" dirty="0" err="1"/>
              <a:t>données</a:t>
            </a:r>
            <a:r>
              <a:rPr lang="en-US" dirty="0"/>
              <a:t>. </a:t>
            </a:r>
            <a:r>
              <a:rPr lang="en-US" dirty="0" err="1"/>
              <a:t>Leur</a:t>
            </a:r>
            <a:r>
              <a:rPr lang="en-US" dirty="0"/>
              <a:t> champ </a:t>
            </a:r>
            <a:r>
              <a:rPr lang="en-US" dirty="0" err="1"/>
              <a:t>d’expertise</a:t>
            </a:r>
            <a:r>
              <a:rPr lang="en-US" dirty="0"/>
              <a:t> se </a:t>
            </a:r>
            <a:r>
              <a:rPr lang="en-US" dirty="0" err="1"/>
              <a:t>situe</a:t>
            </a:r>
            <a:r>
              <a:rPr lang="en-US" dirty="0"/>
              <a:t> au </a:t>
            </a:r>
            <a:r>
              <a:rPr lang="en-US" dirty="0" err="1"/>
              <a:t>niveau</a:t>
            </a:r>
            <a:r>
              <a:rPr lang="en-US" dirty="0"/>
              <a:t> de </a:t>
            </a:r>
            <a:r>
              <a:rPr lang="en-US" dirty="0" err="1"/>
              <a:t>l’enregistrement</a:t>
            </a:r>
            <a:r>
              <a:rPr lang="en-US" dirty="0"/>
              <a:t> </a:t>
            </a:r>
            <a:r>
              <a:rPr lang="en-US" dirty="0" err="1"/>
              <a:t>d’observations</a:t>
            </a:r>
            <a:r>
              <a:rPr lang="en-US" dirty="0"/>
              <a:t> </a:t>
            </a:r>
            <a:r>
              <a:rPr lang="en-US" dirty="0" err="1"/>
              <a:t>biologique</a:t>
            </a:r>
            <a:r>
              <a:rPr lang="en-US" dirty="0"/>
              <a:t> pour determiner les </a:t>
            </a:r>
            <a:r>
              <a:rPr lang="en-US" dirty="0" err="1"/>
              <a:t>lieux</a:t>
            </a:r>
            <a:r>
              <a:rPr lang="en-US" dirty="0"/>
              <a:t> de presence de la </a:t>
            </a:r>
            <a:r>
              <a:rPr lang="en-US" dirty="0" err="1"/>
              <a:t>faune</a:t>
            </a:r>
            <a:r>
              <a:rPr lang="en-US" dirty="0"/>
              <a:t>, </a:t>
            </a:r>
            <a:r>
              <a:rPr lang="en-US" dirty="0" err="1"/>
              <a:t>en</a:t>
            </a:r>
            <a:r>
              <a:rPr lang="en-US" dirty="0"/>
              <a:t> </a:t>
            </a:r>
            <a:r>
              <a:rPr lang="en-US" dirty="0" err="1"/>
              <a:t>utilisant</a:t>
            </a:r>
            <a:r>
              <a:rPr lang="en-US" dirty="0"/>
              <a:t> </a:t>
            </a:r>
            <a:r>
              <a:rPr lang="en-US" dirty="0" err="1"/>
              <a:t>principalement</a:t>
            </a:r>
            <a:r>
              <a:rPr lang="en-US" dirty="0"/>
              <a:t> la </a:t>
            </a:r>
            <a:r>
              <a:rPr lang="en-US" dirty="0" err="1"/>
              <a:t>télémétrie</a:t>
            </a:r>
            <a:r>
              <a:rPr lang="en-US" dirty="0"/>
              <a:t>. OTN a </a:t>
            </a:r>
            <a:r>
              <a:rPr lang="en-US" dirty="0" err="1"/>
              <a:t>plusieurs</a:t>
            </a:r>
            <a:r>
              <a:rPr lang="en-US" dirty="0"/>
              <a:t> </a:t>
            </a:r>
            <a:r>
              <a:rPr lang="en-US" dirty="0" err="1"/>
              <a:t>partenariats</a:t>
            </a:r>
            <a:r>
              <a:rPr lang="en-US" dirty="0"/>
              <a:t> avec </a:t>
            </a:r>
            <a:r>
              <a:rPr lang="en-US" dirty="0" err="1"/>
              <a:t>différents</a:t>
            </a:r>
            <a:r>
              <a:rPr lang="en-US" dirty="0"/>
              <a:t> </a:t>
            </a:r>
            <a:r>
              <a:rPr lang="en-US" dirty="0" err="1"/>
              <a:t>producteurs</a:t>
            </a:r>
            <a:r>
              <a:rPr lang="en-US" dirty="0"/>
              <a:t> de </a:t>
            </a:r>
            <a:r>
              <a:rPr lang="en-US" dirty="0" err="1"/>
              <a:t>données</a:t>
            </a:r>
            <a:r>
              <a:rPr lang="en-US" dirty="0"/>
              <a:t> </a:t>
            </a:r>
            <a:r>
              <a:rPr lang="en-US" dirty="0" err="1"/>
              <a:t>afin</a:t>
            </a:r>
            <a:r>
              <a:rPr lang="en-US" dirty="0"/>
              <a:t> de </a:t>
            </a:r>
            <a:r>
              <a:rPr lang="en-US" dirty="0" err="1"/>
              <a:t>s’assurer</a:t>
            </a:r>
            <a:r>
              <a:rPr lang="en-US" dirty="0"/>
              <a:t> que les </a:t>
            </a:r>
            <a:r>
              <a:rPr lang="en-US" dirty="0" err="1"/>
              <a:t>données</a:t>
            </a:r>
            <a:r>
              <a:rPr lang="en-US" dirty="0"/>
              <a:t> </a:t>
            </a:r>
            <a:r>
              <a:rPr lang="en-US" dirty="0" err="1"/>
              <a:t>sont</a:t>
            </a:r>
            <a:r>
              <a:rPr lang="en-US" dirty="0"/>
              <a:t> bien </a:t>
            </a:r>
            <a:r>
              <a:rPr lang="en-US" dirty="0" err="1"/>
              <a:t>valorisées</a:t>
            </a:r>
            <a:r>
              <a:rPr lang="en-US" dirty="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Data stored on the OBIS database can be accessed via the online Mapper, the R package </a:t>
            </a:r>
            <a:r>
              <a:rPr lang="en-GB" sz="1200" kern="1200" dirty="0" err="1">
                <a:solidFill>
                  <a:schemeClr val="tx1"/>
                </a:solidFill>
                <a:effectLst/>
                <a:latin typeface="+mn-lt"/>
                <a:ea typeface="+mn-ea"/>
                <a:cs typeface="+mn-cs"/>
              </a:rPr>
              <a:t>robis</a:t>
            </a:r>
            <a:r>
              <a:rPr lang="en-GB" sz="1200" kern="1200" dirty="0">
                <a:solidFill>
                  <a:schemeClr val="tx1"/>
                </a:solidFill>
                <a:effectLst/>
                <a:latin typeface="+mn-lt"/>
                <a:ea typeface="+mn-ea"/>
                <a:cs typeface="+mn-cs"/>
              </a:rPr>
              <a:t> or third party applications </a:t>
            </a:r>
            <a:r>
              <a:rPr lang="en-US" sz="1200" kern="1200" dirty="0">
                <a:solidFill>
                  <a:schemeClr val="tx1"/>
                </a:solidFill>
                <a:effectLst/>
                <a:latin typeface="+mn-lt"/>
                <a:ea typeface="+mn-ea"/>
                <a:cs typeface="+mn-cs"/>
              </a:rPr>
              <a:t>powered by the OBIS API webservice</a:t>
            </a:r>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627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Capacity development is an essential activity for OBIS. And so here we are! So far OBIS has trained more than 300 people from 71 countries in 23 training courses. These training courses are organized in partnership with networks such as </a:t>
            </a:r>
            <a:r>
              <a:rPr lang="en-GB" sz="1200" kern="1200" dirty="0" err="1">
                <a:solidFill>
                  <a:schemeClr val="tx1"/>
                </a:solidFill>
                <a:effectLst/>
                <a:latin typeface="+mn-lt"/>
                <a:ea typeface="+mn-ea"/>
                <a:cs typeface="+mn-cs"/>
              </a:rPr>
              <a:t>EMODNet</a:t>
            </a:r>
            <a:r>
              <a:rPr lang="en-GB" sz="1200" kern="1200" dirty="0">
                <a:solidFill>
                  <a:schemeClr val="tx1"/>
                </a:solidFill>
                <a:effectLst/>
                <a:latin typeface="+mn-lt"/>
                <a:ea typeface="+mn-ea"/>
                <a:cs typeface="+mn-cs"/>
              </a:rPr>
              <a:t> in Europe and MBON in the US, and with this very course. Our training courses are hosted and available via the e-learning platform of the </a:t>
            </a:r>
            <a:r>
              <a:rPr lang="en-GB" sz="1200" kern="1200" dirty="0" err="1">
                <a:solidFill>
                  <a:schemeClr val="tx1"/>
                </a:solidFill>
                <a:effectLst/>
                <a:latin typeface="+mn-lt"/>
                <a:ea typeface="+mn-ea"/>
                <a:cs typeface="+mn-cs"/>
              </a:rPr>
              <a:t>OceanTeacher</a:t>
            </a:r>
            <a:r>
              <a:rPr lang="en-GB" sz="1200" kern="1200" dirty="0">
                <a:solidFill>
                  <a:schemeClr val="tx1"/>
                </a:solidFill>
                <a:effectLst/>
                <a:latin typeface="+mn-lt"/>
                <a:ea typeface="+mn-ea"/>
                <a:cs typeface="+mn-cs"/>
              </a:rPr>
              <a:t> Global Academy. For this particular course, we will be iterating on it two more times before the final versions of things are published to OTGA. Trainees are trained in applying the Darwin Core standards, using our QC tools, publishing the data and doing analysis on the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195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application of OBIS data ranges from scientific research and conservation management to impact assessments and ocean governance. This is one of the big success metrics for OBIS, how often and to what purposes the data found in OBIS are reused and recycled to support new academic publishing and policymaking.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More than 1,500 publications have cited OBIS so far, of which several are high impact papers and more and more of them are reporting on important global-scale environmental policy concerns such as the impact of climate change.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6296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Our first highlighted use case, this 2014 Science paper from Maria </a:t>
            </a:r>
            <a:r>
              <a:rPr lang="en-GB" sz="1200" b="0" i="0" kern="1200" dirty="0" err="1">
                <a:solidFill>
                  <a:schemeClr val="tx1"/>
                </a:solidFill>
                <a:effectLst/>
                <a:latin typeface="+mn-lt"/>
                <a:ea typeface="+mn-ea"/>
                <a:cs typeface="+mn-cs"/>
              </a:rPr>
              <a:t>Dornelas</a:t>
            </a:r>
            <a:r>
              <a:rPr lang="en-GB" sz="1200" b="0" i="0" kern="1200" dirty="0">
                <a:solidFill>
                  <a:schemeClr val="tx1"/>
                </a:solidFill>
                <a:effectLst/>
                <a:latin typeface="+mn-lt"/>
                <a:ea typeface="+mn-ea"/>
                <a:cs typeface="+mn-cs"/>
              </a:rPr>
              <a:t>. Her analysis showed that climate change effects shrank, widened and overall altered species distributions and ranges, permanently transforming communities.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6889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Or this work led by Mark Costello which used OBIS species diversity and richness data along with environmental data to identify 30% of the ocean that is of immediate conservation concern responding to a call from the International Union for Conservation of Nature (IUCN) ‘s call to protect at least 30% of the ocean in ‘highly protected MPAs’.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07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Beyond academic publishing, OBIS data is regularly recommended as a trusted source and is used for environmental impact assessments, such as for the safe extraction of valuable resources via mining or the exploitation of wave and wind energy.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856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future of data-driven policy making will rely on good data and sharing of information (“collect once, use many times” principle). The standardised and historic data compiled in OBIS for instance allows to improve country statistics for reporting on the state of the environment. The UN World Ocean Assessment and global and regional assessments under the Intergovernmental Platform on Biodiversity and Ecosystem Services use and </a:t>
            </a:r>
            <a:r>
              <a:rPr lang="en-GB" sz="1200" kern="1200" dirty="0" err="1">
                <a:solidFill>
                  <a:schemeClr val="tx1"/>
                </a:solidFill>
                <a:effectLst/>
                <a:latin typeface="+mn-lt"/>
                <a:ea typeface="+mn-ea"/>
                <a:cs typeface="+mn-cs"/>
              </a:rPr>
              <a:t>recommed</a:t>
            </a:r>
            <a:r>
              <a:rPr lang="en-GB" sz="1200" kern="1200" dirty="0">
                <a:solidFill>
                  <a:schemeClr val="tx1"/>
                </a:solidFill>
                <a:effectLst/>
                <a:latin typeface="+mn-lt"/>
                <a:ea typeface="+mn-ea"/>
                <a:cs typeface="+mn-cs"/>
              </a:rPr>
              <a:t> OBIS as a trusted source.</a:t>
            </a:r>
          </a:p>
          <a:p>
            <a:pPr marL="158750" indent="0">
              <a:buNone/>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Ultimately, free access to data removes historic barriers of inequality and allows everyone to tackle marine concerns based on the best information available.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9786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OBIS never misses an opportunity to thank to all the supporters, donors and the thousands of scientists and the hundreds of data managers who have been involved and contributed to OBIS. Without their efforts we would not have this fantastic resource to use today and leave to our children and the generations to come.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832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OK that was the OBIS part of the presentation, I might pause a moment here, see how everyone’s doing, see if there are any questions thus far about our sponsors, our trainers. We’ve got to introduce one of the groups that we lean on heavily to do our quality control, the folks who make sure everything’s taxonomically correct, and then we’ll go over the schedule for the week, and then we’ll take a little break.</a:t>
            </a:r>
            <a:endParaRPr dirty="0"/>
          </a:p>
        </p:txBody>
      </p:sp>
    </p:spTree>
    <p:extLst>
      <p:ext uri="{BB962C8B-B14F-4D97-AF65-F5344CB8AC3E}">
        <p14:creationId xmlns:p14="http://schemas.microsoft.com/office/powerpoint/2010/main" val="27878269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walkthrough of the </a:t>
            </a:r>
            <a:r>
              <a:rPr lang="en-US" dirty="0" err="1"/>
              <a:t>WoRMS</a:t>
            </a:r>
            <a:r>
              <a:rPr lang="en-US" dirty="0"/>
              <a:t> system was originally prepared by the inimitable Leen </a:t>
            </a:r>
            <a:r>
              <a:rPr lang="en-US" dirty="0" err="1"/>
              <a:t>Vandepitte</a:t>
            </a:r>
            <a:r>
              <a:rPr lang="en-US" dirty="0"/>
              <a:t>, I’ll do my best to hit all the same important points. But if there’s more clarity required, Leen has also recorded some short videos on how </a:t>
            </a:r>
            <a:r>
              <a:rPr lang="en-US" dirty="0" err="1"/>
              <a:t>WoRMS</a:t>
            </a:r>
            <a:r>
              <a:rPr lang="en-US" dirty="0"/>
              <a:t> works and how to use it on the marinespecies.org website, and I encourage you to follow up with her there, or perhaps learn even more via the </a:t>
            </a:r>
            <a:r>
              <a:rPr lang="en-US" dirty="0" err="1"/>
              <a:t>EurOBIS</a:t>
            </a:r>
            <a:r>
              <a:rPr lang="en-US" dirty="0"/>
              <a:t>/EMODNET course on Ocean Teacher Global Academy.</a:t>
            </a:r>
          </a:p>
        </p:txBody>
      </p:sp>
    </p:spTree>
    <p:extLst>
      <p:ext uri="{BB962C8B-B14F-4D97-AF65-F5344CB8AC3E}">
        <p14:creationId xmlns:p14="http://schemas.microsoft.com/office/powerpoint/2010/main" val="3501688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982900727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98290072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a:t>OTN maintient également de nombreux équipements d'écoute qui permettent ce travail de suivi acoustique dans les eaux canadiennes et internationales, notamment dans les détroits Juan De </a:t>
            </a:r>
            <a:r>
              <a:rPr lang="fr-CA" dirty="0" err="1"/>
              <a:t>Fuca</a:t>
            </a:r>
            <a:r>
              <a:rPr lang="fr-CA" dirty="0"/>
              <a:t> et Queen Charlotte, et dans le nord du détroit de Géorgie du côté Pacifique, et à travers le détroit de Cabot et le détroit de Belle Isle ainsi que 250 stations s'étendant sur 200 km près du port d'Halifax jusqu'à l'Atlantique. Dans toutes ces régions, OTN est soutenu par des centaines de partenaires indépendants qui déploient leur propre équipement d’écoute pour faire du marquage acoustique. OTN a été grandement impliqué dans la recherche sur les salmonidés et les requins avec leurs nombreux partenaires travaillant dans des côtés Atlantique et Pacifique ainsi qu'avec des partenaires du golfe du Saint-Laurent et de l'Extrême-Arctique. Vous pouvez voir ici [cliquez] les cartes de leurs stations, représentant d'incroyables efforts de terrain à travers le Canada, et en particulier sur la côte du Pacifique [cliquez], et dans l'Atlantique [cliquez].</a:t>
            </a:r>
            <a:endParaRPr lang="en-CA" dirty="0"/>
          </a:p>
        </p:txBody>
      </p:sp>
    </p:spTree>
    <p:extLst>
      <p:ext uri="{BB962C8B-B14F-4D97-AF65-F5344CB8AC3E}">
        <p14:creationId xmlns:p14="http://schemas.microsoft.com/office/powerpoint/2010/main" val="5789395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world register of Marine Species aims to be an authoritative lookup engine for all marine species ever published, globally. It relies on human expertise to curate the living, changing taxonomic classification system. Their steering committee is composed of a broad geographic and taxonomic cross-section of research data management professionals, and their data management team at VLIZ is strongly backed by that institution. I remember a time when you could only use their SOAP web service, but now they have a wonderful REST API that we’ll explore later on. They began as the European Register of Marine Species, and they expanded to become the World Register in 2007.</a:t>
            </a:r>
          </a:p>
        </p:txBody>
      </p:sp>
    </p:spTree>
    <p:extLst>
      <p:ext uri="{BB962C8B-B14F-4D97-AF65-F5344CB8AC3E}">
        <p14:creationId xmlns:p14="http://schemas.microsoft.com/office/powerpoint/2010/main" val="1856569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Figure 2: WoRMS in the Aphia Platform and its component taxonomic databases</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Leen wrote a paper on how the Aphia platform helps both the taxonomists who build it and the biodiversity informatics folks who leverage it in the way we’re about to see.</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There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many</a:t>
            </a:r>
            <a:r>
              <a:rPr kumimoji="0" lang="nl-NL" altLang="nl-BE" sz="1200" b="0" i="0" u="none" strike="noStrike" cap="none" normalizeH="0" baseline="0" dirty="0">
                <a:ln>
                  <a:noFill/>
                </a:ln>
                <a:solidFill>
                  <a:srgbClr val="000000"/>
                </a:solidFill>
                <a:effectLst/>
                <a:latin typeface="Calibri" pitchFamily="34" charset="0"/>
                <a:cs typeface="Arial" pitchFamily="34" charset="0"/>
              </a:rPr>
              <a:t> databases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that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feed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into</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same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Aphia</a:t>
            </a:r>
            <a:r>
              <a:rPr kumimoji="0" lang="nl-NL" altLang="nl-BE" sz="1200" b="0" i="0" u="none" strike="noStrike" cap="none" normalizeH="0" baseline="0" dirty="0">
                <a:ln>
                  <a:noFill/>
                </a:ln>
                <a:solidFill>
                  <a:srgbClr val="000000"/>
                </a:solidFill>
                <a:effectLst/>
                <a:latin typeface="Calibri" pitchFamily="34" charset="0"/>
                <a:cs typeface="Arial" pitchFamily="34" charset="0"/>
              </a:rPr>
              <a:t> platform. These data systems have different scopes,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blue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focused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environment,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orange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span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just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freshwater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green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which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still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 bit blue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this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graph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only</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Blue: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marine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Orange: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dealing</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freswhater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Green: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IRMNG: Interim Register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Non-marine Genera;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AfReMaS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African</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CaRMS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Canadian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RAMS: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Antarctic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ERMS: European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HAB: IOC-UNESCO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Taxonomic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Reference List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Harmful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Micro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Algae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WRIMS: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Introduced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WoRDSS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Deep</a:t>
            </a:r>
            <a:r>
              <a:rPr kumimoji="0" lang="nl-NL" altLang="nl-BE" sz="1200" b="0" i="0" u="none" strike="noStrike" cap="none" normalizeH="0" baseline="0" dirty="0">
                <a:ln>
                  <a:noFill/>
                </a:ln>
                <a:solidFill>
                  <a:srgbClr val="000000"/>
                </a:solidFill>
                <a:effectLst/>
                <a:latin typeface="Calibri" pitchFamily="34" charset="0"/>
                <a:cs typeface="Arial" pitchFamily="34" charset="0"/>
              </a:rPr>
              <a:t>-Sea Species.</a:t>
            </a:r>
          </a:p>
          <a:p>
            <a:r>
              <a:rPr lang="nl-BE" dirty="0"/>
              <a:t>*: IRMNG</a:t>
            </a:r>
            <a:r>
              <a:rPr lang="nl-BE" baseline="0" dirty="0"/>
              <a:t> is </a:t>
            </a:r>
            <a:r>
              <a:rPr lang="nl-BE" baseline="0" dirty="0" err="1"/>
              <a:t>focused</a:t>
            </a:r>
            <a:r>
              <a:rPr lang="nl-BE" baseline="0" dirty="0"/>
              <a:t> on genera, </a:t>
            </a:r>
            <a:r>
              <a:rPr lang="nl-BE" baseline="0" dirty="0" err="1"/>
              <a:t>not</a:t>
            </a:r>
            <a:r>
              <a:rPr lang="nl-BE" baseline="0" dirty="0"/>
              <a:t> species.</a:t>
            </a:r>
            <a:endParaRPr lang="nl-BE" dirty="0"/>
          </a:p>
        </p:txBody>
      </p:sp>
      <p:sp>
        <p:nvSpPr>
          <p:cNvPr id="4" name="Slide Number Placeholder 3"/>
          <p:cNvSpPr>
            <a:spLocks noGrp="1"/>
          </p:cNvSpPr>
          <p:nvPr>
            <p:ph type="sldNum" sz="quarter" idx="10"/>
          </p:nvPr>
        </p:nvSpPr>
        <p:spPr/>
        <p:txBody>
          <a:bodyPr/>
          <a:lstStyle/>
          <a:p>
            <a:fld id="{BD17B766-B33B-4EC9-AFF0-FD85FCE33E1C}" type="slidenum">
              <a:rPr lang="nl-BE" smtClean="0"/>
              <a:t>42</a:t>
            </a:fld>
            <a:endParaRPr lang="nl-BE"/>
          </a:p>
        </p:txBody>
      </p:sp>
    </p:spTree>
    <p:extLst>
      <p:ext uri="{BB962C8B-B14F-4D97-AF65-F5344CB8AC3E}">
        <p14:creationId xmlns:p14="http://schemas.microsoft.com/office/powerpoint/2010/main" val="14777616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So in </a:t>
            </a:r>
            <a:r>
              <a:rPr lang="es-ES" dirty="0" err="1"/>
              <a:t>this</a:t>
            </a:r>
            <a:r>
              <a:rPr lang="es-ES" dirty="0"/>
              <a:t> </a:t>
            </a:r>
            <a:r>
              <a:rPr lang="es-ES" dirty="0" err="1"/>
              <a:t>representation</a:t>
            </a:r>
            <a:r>
              <a:rPr lang="es-ES" dirty="0"/>
              <a:t>, </a:t>
            </a:r>
            <a:r>
              <a:rPr lang="es-ES" dirty="0" err="1"/>
              <a:t>you</a:t>
            </a:r>
            <a:r>
              <a:rPr lang="es-ES" dirty="0"/>
              <a:t> can </a:t>
            </a:r>
            <a:r>
              <a:rPr lang="es-ES" dirty="0" err="1"/>
              <a:t>see</a:t>
            </a:r>
            <a:r>
              <a:rPr lang="es-ES" dirty="0"/>
              <a:t> </a:t>
            </a:r>
            <a:r>
              <a:rPr lang="es-ES" dirty="0" err="1"/>
              <a:t>that</a:t>
            </a:r>
            <a:r>
              <a:rPr lang="es-ES" dirty="0"/>
              <a:t> </a:t>
            </a:r>
            <a:r>
              <a:rPr lang="es-ES" dirty="0" err="1"/>
              <a:t>via</a:t>
            </a:r>
            <a:r>
              <a:rPr lang="es-ES" dirty="0"/>
              <a:t> a </a:t>
            </a:r>
            <a:r>
              <a:rPr lang="es-ES" dirty="0" err="1"/>
              <a:t>species</a:t>
            </a:r>
            <a:r>
              <a:rPr lang="es-ES" dirty="0"/>
              <a:t>’ </a:t>
            </a:r>
            <a:r>
              <a:rPr lang="es-ES" dirty="0" err="1"/>
              <a:t>AphiaID</a:t>
            </a:r>
            <a:r>
              <a:rPr lang="es-ES" dirty="0"/>
              <a:t>,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global </a:t>
            </a:r>
            <a:r>
              <a:rPr lang="es-ES" dirty="0" err="1"/>
              <a:t>species</a:t>
            </a:r>
            <a:r>
              <a:rPr lang="es-ES" dirty="0"/>
              <a:t> </a:t>
            </a:r>
            <a:r>
              <a:rPr lang="es-ES" dirty="0" err="1"/>
              <a:t>databases</a:t>
            </a:r>
            <a:r>
              <a:rPr lang="es-ES" dirty="0"/>
              <a:t> </a:t>
            </a:r>
            <a:r>
              <a:rPr lang="es-ES" dirty="0" err="1"/>
              <a:t>that</a:t>
            </a:r>
            <a:r>
              <a:rPr lang="es-ES" dirty="0"/>
              <a:t> are </a:t>
            </a:r>
            <a:r>
              <a:rPr lang="es-ES" dirty="0" err="1"/>
              <a:t>appropriate</a:t>
            </a:r>
            <a:r>
              <a:rPr lang="es-ES" dirty="0"/>
              <a:t>, as </a:t>
            </a:r>
            <a:r>
              <a:rPr lang="es-ES" dirty="0" err="1"/>
              <a:t>well</a:t>
            </a:r>
            <a:r>
              <a:rPr lang="es-ES" dirty="0"/>
              <a:t> as </a:t>
            </a:r>
            <a:r>
              <a:rPr lang="es-ES" dirty="0" err="1"/>
              <a:t>the</a:t>
            </a:r>
            <a:r>
              <a:rPr lang="es-ES" dirty="0"/>
              <a:t> regional and </a:t>
            </a:r>
            <a:r>
              <a:rPr lang="es-ES" dirty="0" err="1"/>
              <a:t>thematic</a:t>
            </a:r>
            <a:r>
              <a:rPr lang="es-ES" dirty="0"/>
              <a:t> data </a:t>
            </a:r>
            <a:r>
              <a:rPr lang="es-ES" dirty="0" err="1"/>
              <a:t>systems</a:t>
            </a:r>
            <a:r>
              <a:rPr lang="es-ES" dirty="0"/>
              <a:t>, </a:t>
            </a:r>
            <a:r>
              <a:rPr lang="es-ES" dirty="0" err="1"/>
              <a:t>it</a:t>
            </a:r>
            <a:r>
              <a:rPr lang="es-ES" dirty="0"/>
              <a:t> </a:t>
            </a:r>
            <a:r>
              <a:rPr lang="es-ES" dirty="0" err="1"/>
              <a:t>goes</a:t>
            </a:r>
            <a:r>
              <a:rPr lang="es-ES" dirty="0"/>
              <a:t> </a:t>
            </a:r>
            <a:r>
              <a:rPr lang="es-ES" dirty="0" err="1"/>
              <a:t>into</a:t>
            </a:r>
            <a:r>
              <a:rPr lang="es-ES" dirty="0"/>
              <a:t> </a:t>
            </a:r>
            <a:r>
              <a:rPr lang="es-ES" dirty="0" err="1"/>
              <a:t>the</a:t>
            </a:r>
            <a:r>
              <a:rPr lang="es-ES" dirty="0"/>
              <a:t> </a:t>
            </a:r>
            <a:r>
              <a:rPr lang="es-ES" dirty="0" err="1"/>
              <a:t>Aphia</a:t>
            </a:r>
            <a:r>
              <a:rPr lang="es-ES" dirty="0"/>
              <a:t> </a:t>
            </a:r>
            <a:r>
              <a:rPr lang="es-ES" dirty="0" err="1"/>
              <a:t>database</a:t>
            </a:r>
            <a:r>
              <a:rPr lang="es-ES" dirty="0"/>
              <a:t> once, and </a:t>
            </a:r>
            <a:r>
              <a:rPr lang="es-ES" dirty="0" err="1"/>
              <a:t>based</a:t>
            </a:r>
            <a:r>
              <a:rPr lang="es-ES" dirty="0"/>
              <a:t> </a:t>
            </a:r>
            <a:r>
              <a:rPr lang="es-ES" dirty="0" err="1"/>
              <a:t>on</a:t>
            </a:r>
            <a:r>
              <a:rPr lang="es-ES" dirty="0"/>
              <a:t> </a:t>
            </a:r>
            <a:r>
              <a:rPr lang="es-ES" dirty="0" err="1"/>
              <a:t>its</a:t>
            </a:r>
            <a:r>
              <a:rPr lang="es-ES" dirty="0"/>
              <a:t> </a:t>
            </a:r>
            <a:r>
              <a:rPr lang="es-ES" dirty="0" err="1"/>
              <a:t>characteristics</a:t>
            </a:r>
            <a:r>
              <a:rPr lang="es-ES" dirty="0"/>
              <a:t>, </a:t>
            </a:r>
            <a:r>
              <a:rPr lang="es-ES" dirty="0" err="1"/>
              <a:t>it</a:t>
            </a:r>
            <a:r>
              <a:rPr lang="es-ES" dirty="0"/>
              <a:t> </a:t>
            </a:r>
            <a:r>
              <a:rPr lang="es-ES" dirty="0" err="1"/>
              <a:t>gets</a:t>
            </a:r>
            <a:r>
              <a:rPr lang="es-ES" dirty="0"/>
              <a:t> </a:t>
            </a:r>
            <a:r>
              <a:rPr lang="es-ES" dirty="0" err="1"/>
              <a:t>contexts</a:t>
            </a:r>
            <a:r>
              <a:rPr lang="es-ES" dirty="0"/>
              <a:t> in </a:t>
            </a:r>
            <a:r>
              <a:rPr lang="es-ES" dirty="0" err="1"/>
              <a:t>all</a:t>
            </a:r>
            <a:r>
              <a:rPr lang="es-ES" dirty="0"/>
              <a:t> </a:t>
            </a:r>
            <a:r>
              <a:rPr lang="es-ES" dirty="0" err="1"/>
              <a:t>the</a:t>
            </a:r>
            <a:r>
              <a:rPr lang="es-ES" dirty="0"/>
              <a:t> </a:t>
            </a:r>
            <a:r>
              <a:rPr lang="es-ES" dirty="0" err="1"/>
              <a:t>relevant</a:t>
            </a:r>
            <a:r>
              <a:rPr lang="es-ES" dirty="0"/>
              <a:t> data </a:t>
            </a:r>
            <a:r>
              <a:rPr lang="es-ES" dirty="0" err="1"/>
              <a:t>systems</a:t>
            </a:r>
            <a:r>
              <a:rPr lang="es-ES" dirty="0"/>
              <a:t>. </a:t>
            </a:r>
            <a:r>
              <a:rPr lang="es-ES" dirty="0" err="1"/>
              <a:t>This</a:t>
            </a:r>
            <a:r>
              <a:rPr lang="es-ES" dirty="0"/>
              <a:t> </a:t>
            </a:r>
            <a:r>
              <a:rPr lang="es-ES" dirty="0" err="1"/>
              <a:t>is</a:t>
            </a:r>
            <a:r>
              <a:rPr lang="es-ES" dirty="0"/>
              <a:t> a </a:t>
            </a:r>
            <a:r>
              <a:rPr lang="es-ES" dirty="0" err="1"/>
              <a:t>european</a:t>
            </a:r>
            <a:r>
              <a:rPr lang="es-ES" dirty="0"/>
              <a:t> </a:t>
            </a:r>
            <a:r>
              <a:rPr lang="es-ES" dirty="0" err="1"/>
              <a:t>invasive</a:t>
            </a:r>
            <a:r>
              <a:rPr lang="es-ES" dirty="0"/>
              <a:t> marine </a:t>
            </a:r>
            <a:r>
              <a:rPr lang="es-ES" dirty="0" err="1"/>
              <a:t>sponge</a:t>
            </a:r>
            <a:r>
              <a:rPr lang="es-ES" dirty="0"/>
              <a:t> </a:t>
            </a:r>
            <a:r>
              <a:rPr lang="es-ES" dirty="0" err="1"/>
              <a:t>species</a:t>
            </a:r>
            <a:r>
              <a:rPr lang="es-ES" dirty="0"/>
              <a:t>, and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a:t>
            </a:r>
            <a:r>
              <a:rPr lang="es-ES" dirty="0" err="1"/>
              <a:t>Worms</a:t>
            </a:r>
            <a:r>
              <a:rPr lang="es-ES" dirty="0"/>
              <a:t> </a:t>
            </a:r>
            <a:r>
              <a:rPr lang="es-ES" dirty="0" err="1"/>
              <a:t>database</a:t>
            </a:r>
            <a:r>
              <a:rPr lang="es-ES" dirty="0"/>
              <a:t>, </a:t>
            </a:r>
            <a:r>
              <a:rPr lang="es-ES" dirty="0" err="1"/>
              <a:t>the</a:t>
            </a:r>
            <a:r>
              <a:rPr lang="es-ES" dirty="0"/>
              <a:t> </a:t>
            </a:r>
            <a:r>
              <a:rPr lang="es-ES" dirty="0" err="1"/>
              <a:t>European</a:t>
            </a:r>
            <a:r>
              <a:rPr lang="es-ES" dirty="0"/>
              <a:t> </a:t>
            </a:r>
            <a:r>
              <a:rPr lang="es-ES" dirty="0" err="1"/>
              <a:t>register</a:t>
            </a:r>
            <a:r>
              <a:rPr lang="es-ES" dirty="0"/>
              <a:t> of marine </a:t>
            </a:r>
            <a:r>
              <a:rPr lang="es-ES" dirty="0" err="1"/>
              <a:t>species</a:t>
            </a:r>
            <a:r>
              <a:rPr lang="es-ES" dirty="0"/>
              <a:t>, in </a:t>
            </a:r>
            <a:r>
              <a:rPr lang="es-ES" dirty="0" err="1"/>
              <a:t>the</a:t>
            </a:r>
            <a:r>
              <a:rPr lang="es-ES" dirty="0"/>
              <a:t> IOC HAB data </a:t>
            </a:r>
            <a:r>
              <a:rPr lang="es-ES" dirty="0" err="1"/>
              <a:t>system</a:t>
            </a:r>
            <a:r>
              <a:rPr lang="es-ES" dirty="0"/>
              <a:t> </a:t>
            </a:r>
            <a:r>
              <a:rPr lang="es-ES" dirty="0" err="1"/>
              <a:t>under</a:t>
            </a:r>
            <a:r>
              <a:rPr lang="es-ES" dirty="0"/>
              <a:t> </a:t>
            </a:r>
            <a:r>
              <a:rPr lang="es-ES" dirty="0" err="1"/>
              <a:t>their</a:t>
            </a:r>
            <a:r>
              <a:rPr lang="es-ES" dirty="0"/>
              <a:t> </a:t>
            </a:r>
            <a:r>
              <a:rPr lang="es-ES" dirty="0" err="1"/>
              <a:t>subsection</a:t>
            </a:r>
            <a:r>
              <a:rPr lang="es-ES" dirty="0"/>
              <a:t> </a:t>
            </a:r>
            <a:r>
              <a:rPr lang="es-ES" dirty="0" err="1"/>
              <a:t>on</a:t>
            </a:r>
            <a:r>
              <a:rPr lang="es-ES" dirty="0"/>
              <a:t> </a:t>
            </a:r>
            <a:r>
              <a:rPr lang="es-ES" dirty="0" err="1"/>
              <a:t>foreign</a:t>
            </a:r>
            <a:r>
              <a:rPr lang="es-ES" dirty="0"/>
              <a:t> </a:t>
            </a:r>
            <a:r>
              <a:rPr lang="es-ES" dirty="0" err="1"/>
              <a:t>introduced</a:t>
            </a:r>
            <a:r>
              <a:rPr lang="es-ES" dirty="0"/>
              <a:t> </a:t>
            </a:r>
            <a:r>
              <a:rPr lang="es-ES" dirty="0" err="1"/>
              <a:t>species</a:t>
            </a:r>
            <a:r>
              <a:rPr lang="es-ES" dirty="0"/>
              <a:t>, and </a:t>
            </a:r>
            <a:r>
              <a:rPr lang="es-ES" dirty="0" err="1"/>
              <a:t>the</a:t>
            </a:r>
            <a:r>
              <a:rPr lang="es-ES" dirty="0"/>
              <a:t> global </a:t>
            </a:r>
            <a:r>
              <a:rPr lang="es-ES" dirty="0" err="1"/>
              <a:t>species-based</a:t>
            </a:r>
            <a:r>
              <a:rPr lang="es-ES" dirty="0"/>
              <a:t> </a:t>
            </a:r>
            <a:r>
              <a:rPr lang="es-ES" dirty="0" err="1"/>
              <a:t>database</a:t>
            </a:r>
            <a:r>
              <a:rPr lang="es-ES" dirty="0"/>
              <a:t> </a:t>
            </a:r>
            <a:r>
              <a:rPr lang="es-ES" dirty="0" err="1"/>
              <a:t>it</a:t>
            </a:r>
            <a:r>
              <a:rPr lang="es-ES" dirty="0"/>
              <a:t> </a:t>
            </a:r>
            <a:r>
              <a:rPr lang="es-ES" dirty="0" err="1"/>
              <a:t>belongs</a:t>
            </a:r>
            <a:r>
              <a:rPr lang="es-ES" dirty="0"/>
              <a:t> to, </a:t>
            </a:r>
            <a:r>
              <a:rPr lang="es-ES" dirty="0" err="1"/>
              <a:t>Porifera</a:t>
            </a:r>
            <a:r>
              <a:rPr lang="es-ES" dirty="0"/>
              <a:t>.</a:t>
            </a:r>
          </a:p>
          <a:p>
            <a:endParaRPr lang="es-ES" dirty="0"/>
          </a:p>
        </p:txBody>
      </p:sp>
      <p:sp>
        <p:nvSpPr>
          <p:cNvPr id="4" name="Slide Number Placeholder 3"/>
          <p:cNvSpPr>
            <a:spLocks noGrp="1"/>
          </p:cNvSpPr>
          <p:nvPr>
            <p:ph type="sldNum" sz="quarter" idx="10"/>
          </p:nvPr>
        </p:nvSpPr>
        <p:spPr/>
        <p:txBody>
          <a:bodyPr/>
          <a:lstStyle/>
          <a:p>
            <a:fld id="{39DC604F-FC4C-4BA5-A0A4-5B4B2AB63882}" type="slidenum">
              <a:rPr lang="nl-BE" smtClean="0"/>
              <a:t>43</a:t>
            </a:fld>
            <a:endParaRPr lang="nl-BE"/>
          </a:p>
        </p:txBody>
      </p:sp>
    </p:spTree>
    <p:extLst>
      <p:ext uri="{BB962C8B-B14F-4D97-AF65-F5344CB8AC3E}">
        <p14:creationId xmlns:p14="http://schemas.microsoft.com/office/powerpoint/2010/main" val="29979421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WoRMS has a great international reach, supported by 400 taxonomic experts across 40 countries and 190 institutes, including Curtis Suttle and Evgeny Pakhomov over at UBC’s Earth, Ocean and Atmospheric Sciences department, who are taxonomic experts in viruses and antarctic marine species, respectively.</a:t>
            </a:r>
          </a:p>
          <a:p>
            <a:pPr marL="158750" indent="0">
              <a:buNone/>
            </a:pPr>
            <a:endParaRPr lang="nl-BE" dirty="0"/>
          </a:p>
          <a:p>
            <a:r>
              <a:rPr lang="nl-BE" dirty="0"/>
              <a:t>An</a:t>
            </a:r>
            <a:r>
              <a:rPr lang="nl-BE" baseline="0" dirty="0"/>
              <a:t> updated map can be retrieved from http://www.marinespecies.org/map.php?type=te</a:t>
            </a:r>
            <a:endParaRPr lang="nl-BE" dirty="0"/>
          </a:p>
        </p:txBody>
      </p:sp>
      <p:sp>
        <p:nvSpPr>
          <p:cNvPr id="4" name="Slide Number Placeholder 3"/>
          <p:cNvSpPr>
            <a:spLocks noGrp="1"/>
          </p:cNvSpPr>
          <p:nvPr>
            <p:ph type="sldNum" sz="quarter" idx="10"/>
          </p:nvPr>
        </p:nvSpPr>
        <p:spPr/>
        <p:txBody>
          <a:bodyPr/>
          <a:lstStyle/>
          <a:p>
            <a:fld id="{F74BBB67-1AC6-4F5A-8E8B-EB00B795F4C5}" type="slidenum">
              <a:rPr lang="nl-BE" smtClean="0"/>
              <a:t>44</a:t>
            </a:fld>
            <a:endParaRPr lang="nl-BE"/>
          </a:p>
        </p:txBody>
      </p:sp>
    </p:spTree>
    <p:extLst>
      <p:ext uri="{BB962C8B-B14F-4D97-AF65-F5344CB8AC3E}">
        <p14:creationId xmlns:p14="http://schemas.microsoft.com/office/powerpoint/2010/main" val="19017551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from Steering Committee to editors to the data management team that handles the availability and reliability of the data itself, there’s a lot of pieces that go into making sure the data we ask </a:t>
            </a:r>
            <a:r>
              <a:rPr lang="en-US" dirty="0" err="1"/>
              <a:t>WoRMS</a:t>
            </a:r>
            <a:r>
              <a:rPr lang="en-US" dirty="0"/>
              <a:t> for comes back to us in a way we can use it. Editors can attach quality indicators to images, specimens, vernaculars, even whole taxonomic entries. So when you see it’s checked, that means an editor has seen it and verified it. Trusted means a thematic editor, someone who specializes in this family or this taxa, has approved it, and if nobody’s reviewed it yet to sign off on it being 100% accurate, you will see Unreviewed. A submission was still made, meaning someone cared enough to add it, and almost always that </a:t>
            </a:r>
            <a:r>
              <a:rPr lang="en-US" dirty="0" err="1"/>
              <a:t>meand</a:t>
            </a:r>
            <a:r>
              <a:rPr lang="en-US" dirty="0"/>
              <a:t> they provided literature to back up their claim, but the editors haven’t looked it over yet. </a:t>
            </a:r>
          </a:p>
          <a:p>
            <a:endParaRPr lang="en-US" dirty="0"/>
          </a:p>
        </p:txBody>
      </p:sp>
    </p:spTree>
    <p:extLst>
      <p:ext uri="{BB962C8B-B14F-4D97-AF65-F5344CB8AC3E}">
        <p14:creationId xmlns:p14="http://schemas.microsoft.com/office/powerpoint/2010/main" val="20916679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there’s a lot more than just taxonomic names being served up by </a:t>
            </a:r>
            <a:r>
              <a:rPr lang="en-US" dirty="0" err="1"/>
              <a:t>WoRMS</a:t>
            </a:r>
            <a:r>
              <a:rPr lang="en-US" dirty="0"/>
              <a:t>, you also get regional vernaculars for your species in many different languages, you get distribution data if that data has been submitted and verified, you get images if they’ve been submitted, you get other weirder semantic attributes like host-parasite relationships and some hyper-specific stuff like what sort of skeleton these creatures have. A lot of optionally-populated fields that can help you or more likely your data providers get a good verification regime going.</a:t>
            </a:r>
          </a:p>
        </p:txBody>
      </p:sp>
    </p:spTree>
    <p:extLst>
      <p:ext uri="{BB962C8B-B14F-4D97-AF65-F5344CB8AC3E}">
        <p14:creationId xmlns:p14="http://schemas.microsoft.com/office/powerpoint/2010/main" val="42033561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minimum, you can be assured you’ll always find a species name, the year it was coined, the publication associated with its naming, and the classification tree. You’ll know which environments it can be found in, marine, brackish, freshwater, and you’ll get a status. </a:t>
            </a:r>
            <a:r>
              <a:rPr lang="en-US" dirty="0" err="1"/>
              <a:t>WoRMS</a:t>
            </a:r>
            <a:r>
              <a:rPr lang="en-US" dirty="0"/>
              <a:t> encourages people to provide a </a:t>
            </a:r>
            <a:r>
              <a:rPr lang="en-US" dirty="0" err="1"/>
              <a:t>basionym</a:t>
            </a:r>
            <a:r>
              <a:rPr lang="en-US" dirty="0"/>
              <a:t>, the original or in computer scientist parlance deprecated classification and name for a species. Those names will very often have their own </a:t>
            </a:r>
            <a:r>
              <a:rPr lang="en-US" dirty="0" err="1"/>
              <a:t>AphiaIDs</a:t>
            </a:r>
            <a:r>
              <a:rPr lang="en-US" dirty="0"/>
              <a:t> and ‘</a:t>
            </a:r>
            <a:r>
              <a:rPr lang="en-US" dirty="0" err="1"/>
              <a:t>superceded</a:t>
            </a:r>
            <a:r>
              <a:rPr lang="en-US" dirty="0"/>
              <a:t>’ entries that point you back to the current accepted name, so you can trace the history of a species’ classification using the </a:t>
            </a:r>
            <a:r>
              <a:rPr lang="en-US" dirty="0" err="1"/>
              <a:t>basionyms</a:t>
            </a:r>
            <a:r>
              <a:rPr lang="en-US" dirty="0"/>
              <a:t>. a reference to the original naming publication, and a visual representation, images, illustrations, classification sheets, etc. This is very valuable for when older datasets have no-longer-accepted names and classifications, the original data is preserved but the accepted current names can be discovered.</a:t>
            </a:r>
          </a:p>
          <a:p>
            <a:endParaRPr lang="en-US" dirty="0"/>
          </a:p>
          <a:p>
            <a:r>
              <a:rPr lang="en-US" dirty="0"/>
              <a:t>And as we’ve seen, there’s a whole laundry list of other things they can and will accept about a species. Morphological description can be very useful for QC, the size ranges and weight ranges for different sex and </a:t>
            </a:r>
            <a:r>
              <a:rPr lang="en-US" dirty="0" err="1"/>
              <a:t>lifestages</a:t>
            </a:r>
            <a:r>
              <a:rPr lang="en-US" dirty="0"/>
              <a:t> of species is very handy information for people at OTN to have, for example.</a:t>
            </a:r>
          </a:p>
        </p:txBody>
      </p:sp>
    </p:spTree>
    <p:extLst>
      <p:ext uri="{BB962C8B-B14F-4D97-AF65-F5344CB8AC3E}">
        <p14:creationId xmlns:p14="http://schemas.microsoft.com/office/powerpoint/2010/main" val="2341086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72654" lvl="1" indent="-272654">
              <a:buFont typeface="Arial" pitchFamily="34" charset="0"/>
              <a:buChar char="•"/>
            </a:pPr>
            <a:r>
              <a:rPr lang="en-US" sz="1100" dirty="0"/>
              <a:t>Stats recap: read slide  ( update before presentation via http://www.marinespecies.org/aphia.php?p=stats )</a:t>
            </a:r>
          </a:p>
          <a:p>
            <a:pPr marL="272654" lvl="1" indent="-272654">
              <a:buFont typeface="Arial" pitchFamily="34" charset="0"/>
              <a:buChar char="•"/>
            </a:pPr>
            <a:endParaRPr lang="en-US" sz="1100" dirty="0"/>
          </a:p>
          <a:p>
            <a:pPr marL="272654" lvl="1" indent="-272654">
              <a:buFont typeface="Arial" pitchFamily="34" charset="0"/>
              <a:buChar char="•"/>
            </a:pPr>
            <a:r>
              <a:rPr lang="en-US" sz="1100" dirty="0"/>
              <a:t>There’ll always be more to do, new species are discovered, described, updated, reclassified, and they maintain a big statistics page on </a:t>
            </a:r>
            <a:r>
              <a:rPr lang="en-US" sz="1100" dirty="0" err="1"/>
              <a:t>WoRMS</a:t>
            </a:r>
            <a:r>
              <a:rPr lang="en-US" sz="1100" dirty="0"/>
              <a:t> to track high scores page for taxonomic editor contributions to the Registry. The work that these volunteers do is vital for those of us who depend upon </a:t>
            </a:r>
            <a:r>
              <a:rPr lang="en-US" sz="1100" dirty="0" err="1"/>
              <a:t>WoRMS</a:t>
            </a:r>
            <a:r>
              <a:rPr lang="en-US" sz="1100" dirty="0"/>
              <a:t> for our quality control, and there are many of us who do.  I don’t have brand new stats for their web hits, but as of 2017 they were getting:</a:t>
            </a:r>
          </a:p>
          <a:p>
            <a:pPr marL="272654" lvl="1" indent="-272654">
              <a:buFont typeface="Arial" pitchFamily="34" charset="0"/>
              <a:buChar char="•"/>
            </a:pPr>
            <a:endParaRPr lang="en-US" sz="1100" dirty="0"/>
          </a:p>
          <a:p>
            <a:pPr marL="272654" lvl="1" indent="-272654">
              <a:buFont typeface="Arial" pitchFamily="34" charset="0"/>
              <a:buChar char="•"/>
            </a:pPr>
            <a:r>
              <a:rPr lang="en-US" sz="1100" dirty="0"/>
              <a:t>Usage:</a:t>
            </a:r>
          </a:p>
          <a:p>
            <a:pPr lvl="1"/>
            <a:r>
              <a:rPr lang="nl-NL" sz="1100" dirty="0"/>
              <a:t>± 90,000 unique visitors per month</a:t>
            </a:r>
          </a:p>
          <a:p>
            <a:pPr lvl="1"/>
            <a:r>
              <a:rPr lang="nl-NL" sz="1100" dirty="0"/>
              <a:t>± 3 million hits per month</a:t>
            </a:r>
          </a:p>
          <a:p>
            <a:pPr lvl="1"/>
            <a:r>
              <a:rPr lang="nl-NL" sz="1100" dirty="0"/>
              <a:t>&gt;150 registered users of our web services</a:t>
            </a:r>
          </a:p>
          <a:p>
            <a:pPr lvl="1"/>
            <a:r>
              <a:rPr lang="nl-NL" sz="1100" dirty="0"/>
              <a:t>&gt; 80 institutes/organisations receive </a:t>
            </a:r>
            <a:r>
              <a:rPr lang="en-US" sz="1100" dirty="0"/>
              <a:t>access to download a monthly copy of </a:t>
            </a:r>
            <a:r>
              <a:rPr lang="en-US" sz="1100" dirty="0" err="1"/>
              <a:t>WoRMS</a:t>
            </a:r>
            <a:endParaRPr lang="nl-BE" sz="1100" dirty="0"/>
          </a:p>
          <a:p>
            <a:endParaRPr lang="nl-BE" dirty="0"/>
          </a:p>
          <a:p>
            <a:pPr marL="158750" indent="0">
              <a:buNone/>
            </a:pPr>
            <a:r>
              <a:rPr lang="nl-BE" dirty="0"/>
              <a:t>And in the years between then and now, the number of non-marine species being tracked here has tripled and the number of citations for WoRMS has gone from 1,500 to almost 10,000. So many more of us depend on this taxonomic data system here in 2021, and appreciate the time and effort you experts take to ensure accurate and timely information is being served up by WoRMS.</a:t>
            </a:r>
          </a:p>
        </p:txBody>
      </p:sp>
      <p:sp>
        <p:nvSpPr>
          <p:cNvPr id="4" name="Slide Number Placeholder 3"/>
          <p:cNvSpPr>
            <a:spLocks noGrp="1"/>
          </p:cNvSpPr>
          <p:nvPr>
            <p:ph type="sldNum" sz="quarter" idx="10"/>
          </p:nvPr>
        </p:nvSpPr>
        <p:spPr/>
        <p:txBody>
          <a:bodyPr/>
          <a:lstStyle/>
          <a:p>
            <a:fld id="{C65F9F6C-32B4-43F6-82A2-692A887EFE78}" type="slidenum">
              <a:rPr lang="nl-NL" smtClean="0"/>
              <a:pPr/>
              <a:t>48</a:t>
            </a:fld>
            <a:endParaRPr lang="nl-NL"/>
          </a:p>
        </p:txBody>
      </p:sp>
    </p:spTree>
    <p:extLst>
      <p:ext uri="{BB962C8B-B14F-4D97-AF65-F5344CB8AC3E}">
        <p14:creationId xmlns:p14="http://schemas.microsoft.com/office/powerpoint/2010/main" val="2447605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pages are very big, but let’s take a look at what a species result page looks like on the </a:t>
            </a:r>
            <a:r>
              <a:rPr lang="en-US" dirty="0" err="1"/>
              <a:t>WoRMS</a:t>
            </a:r>
            <a:r>
              <a:rPr lang="en-US" dirty="0"/>
              <a:t> web-front, this entry is actually for something I bugged them to add back in 2016, when they were still considering whether they wanted to incorporate freshwater species. It’s got fully confirmed taxonomic information, you can see the solid stars at each step it’s got the history of its classification and synonyms, there are some attributes provided where you have host/prey species, two of these are checked/confirmed, and one of them is merely Trusted.</a:t>
            </a:r>
          </a:p>
          <a:p>
            <a:r>
              <a:rPr lang="en-US" dirty="0"/>
              <a:t>The result we get back from the </a:t>
            </a:r>
            <a:r>
              <a:rPr lang="en-US" dirty="0" err="1"/>
              <a:t>WoRMS</a:t>
            </a:r>
            <a:r>
              <a:rPr lang="en-US" dirty="0"/>
              <a:t> API will have verification statuses for a lot of these attributes and we can decide whether we want to be particular about what level of verification we require. For name verification, we don’t have to do much, but your application can differ. </a:t>
            </a:r>
          </a:p>
          <a:p>
            <a:endParaRPr lang="en-US" dirty="0"/>
          </a:p>
        </p:txBody>
      </p:sp>
    </p:spTree>
    <p:extLst>
      <p:ext uri="{BB962C8B-B14F-4D97-AF65-F5344CB8AC3E}">
        <p14:creationId xmlns:p14="http://schemas.microsoft.com/office/powerpoint/2010/main" val="6396586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if you go to the Tools part of the </a:t>
            </a:r>
            <a:r>
              <a:rPr lang="en-US" dirty="0" err="1"/>
              <a:t>WoRMS</a:t>
            </a:r>
            <a:r>
              <a:rPr lang="en-US" dirty="0"/>
              <a:t> website you’ll see under Webservices the various service endpoints they support. I’m proud/ashamed to say that my Python 2 example implementation of how to use the SOAP service is still listed there, though I didn’t get to write the actual instructions for deploying it, I just gave them a file called worms.py that had functions with SOAP-</a:t>
            </a:r>
            <a:r>
              <a:rPr lang="en-US" dirty="0" err="1"/>
              <a:t>py</a:t>
            </a:r>
            <a:r>
              <a:rPr lang="en-US" dirty="0"/>
              <a:t> and SUDS implementations, and they wrapped it in command-line arguments and put it on there. All that’s neither here nor there. There are better ways to access this data now!</a:t>
            </a:r>
          </a:p>
          <a:p>
            <a:endParaRPr lang="en-US" dirty="0"/>
          </a:p>
          <a:p>
            <a:r>
              <a:rPr lang="en-US" dirty="0"/>
              <a:t>Since 2017 or so, they’ve had a REST API stood up and we really do recommend going with that one to automate retrieval and verification of data against </a:t>
            </a:r>
            <a:r>
              <a:rPr lang="en-US" dirty="0" err="1"/>
              <a:t>WoRMS</a:t>
            </a:r>
            <a:r>
              <a:rPr lang="en-US" dirty="0"/>
              <a:t>. We’ll work with it later on to verify submitted taxonomic data.</a:t>
            </a:r>
          </a:p>
          <a:p>
            <a:endParaRPr lang="en-US" dirty="0"/>
          </a:p>
          <a:p>
            <a:endParaRPr lang="en-US" dirty="0"/>
          </a:p>
        </p:txBody>
      </p:sp>
    </p:spTree>
    <p:extLst>
      <p:ext uri="{BB962C8B-B14F-4D97-AF65-F5344CB8AC3E}">
        <p14:creationId xmlns:p14="http://schemas.microsoft.com/office/powerpoint/2010/main" val="2651678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98290072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98290072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And OTN is tasked with being a global aggregator of regional telemetry data systems globally, where our partners in Europe, the USA, Africa, Brazil, Australia, and on both South American coasts aggregate, cross-reference and share their acoustic telemetry data via OTN’s data system. We connect people who are running our own data systems, as well as partners with independently designed data systems, into one global listening apparatus tracking animals across all spatial scales.</a:t>
            </a:r>
          </a:p>
          <a:p>
            <a:pPr marL="0" lvl="0" indent="0" algn="l" rtl="0">
              <a:spcBef>
                <a:spcPts val="0"/>
              </a:spcBef>
              <a:spcAft>
                <a:spcPts val="0"/>
              </a:spcAft>
              <a:buNone/>
            </a:pPr>
            <a:endParaRPr lang="en-CA" dirty="0"/>
          </a:p>
          <a:p>
            <a:pPr marL="0" lvl="0" indent="0" algn="l" rtl="0">
              <a:spcBef>
                <a:spcPts val="0"/>
              </a:spcBef>
              <a:spcAft>
                <a:spcPts val="0"/>
              </a:spcAft>
              <a:buNone/>
            </a:pPr>
            <a:r>
              <a:rPr lang="fr-CA" dirty="0"/>
              <a:t>Et OTN est chargé d'être un agrégateur mondial de systèmes de données de télémétrie régionaux à l'échelle mondiale, où nos partenaires en Europe, aux États-Unis, en Afrique, au Brésil, en Australie et sur les deux côtes sud-américaines agrègent, recoupent et partagent leurs données de télémétrie acoustique via OTN. OTN connecte des personnes qui gèrent nos propres systèmes de données, ainsi que des partenaires avec des systèmes de données conçus de manière indépendante, dans un seul appareil d'écoute mondial qui suit les animaux à toutes les échelles spatiales.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So how do OBIS and </a:t>
            </a:r>
            <a:r>
              <a:rPr lang="en-CA" dirty="0" err="1"/>
              <a:t>WoRMS</a:t>
            </a:r>
            <a:r>
              <a:rPr lang="en-CA" dirty="0"/>
              <a:t> intermingle?</a:t>
            </a:r>
          </a:p>
          <a:p>
            <a:r>
              <a:rPr lang="en-CA" dirty="0"/>
              <a:t>OBIS relies on </a:t>
            </a:r>
            <a:r>
              <a:rPr lang="en-CA" dirty="0" err="1"/>
              <a:t>WoRMS</a:t>
            </a:r>
            <a:r>
              <a:rPr lang="en-CA" dirty="0"/>
              <a:t> for verification of taxonomic data, and if matches can’t be found, they work with </a:t>
            </a:r>
            <a:r>
              <a:rPr lang="en-CA" dirty="0" err="1"/>
              <a:t>WoRMS</a:t>
            </a:r>
            <a:r>
              <a:rPr lang="en-CA" dirty="0"/>
              <a:t> editors to ensure that the gaps are filled</a:t>
            </a:r>
          </a:p>
          <a:p>
            <a:endParaRPr lang="en-CA"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nl-BE" sz="1100" dirty="0"/>
              <a:t>In 2012 OBIS began the process of matching every taxon in their data system with a real, approved WoRMS taxonomic entry. They had about 35,000 names to fix/match. As of right now, it’s mostly complete. Only a few hundred thousand entries out of the 65 million observations are still not taxon-matched in WoRMS, and everything that OTN adds has been verified in WoRMS, or we’ve asked them to add things to the data system. And if your species don’t fit the marine or freshwater it’s not to hard to verify your taxonomy against some part of the Aphia network, even the parts that aren’t WoRMS.</a:t>
            </a:r>
          </a:p>
          <a:p>
            <a:endParaRPr lang="en-CA" dirty="0"/>
          </a:p>
        </p:txBody>
      </p:sp>
    </p:spTree>
    <p:extLst>
      <p:ext uri="{BB962C8B-B14F-4D97-AF65-F5344CB8AC3E}">
        <p14:creationId xmlns:p14="http://schemas.microsoft.com/office/powerpoint/2010/main" val="7326264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benefit of that harmonization is that both </a:t>
            </a:r>
            <a:r>
              <a:rPr lang="en-US" dirty="0" err="1"/>
              <a:t>WoRMS</a:t>
            </a:r>
            <a:r>
              <a:rPr lang="en-US" dirty="0"/>
              <a:t> and OBIS gain the geographical backstop of species ranges, which can be used to identify geographic outliers in reported occurrences, and over time this sort of aggregation and comparison can then run both ways, allowing also for a new understanding of species range as we get more reports with time.</a:t>
            </a:r>
          </a:p>
        </p:txBody>
      </p:sp>
    </p:spTree>
    <p:extLst>
      <p:ext uri="{BB962C8B-B14F-4D97-AF65-F5344CB8AC3E}">
        <p14:creationId xmlns:p14="http://schemas.microsoft.com/office/powerpoint/2010/main" val="11375481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that’s the background on </a:t>
            </a:r>
            <a:r>
              <a:rPr lang="en-US" dirty="0" err="1"/>
              <a:t>WoRMS</a:t>
            </a:r>
            <a:r>
              <a:rPr lang="en-US" dirty="0"/>
              <a:t>. It’s an important step in OBIS’s QA/QC process and thanks to the </a:t>
            </a:r>
            <a:r>
              <a:rPr lang="en-US" dirty="0" err="1"/>
              <a:t>WoRMS</a:t>
            </a:r>
            <a:r>
              <a:rPr lang="en-US" dirty="0"/>
              <a:t> API that we’ll look at later on, it can pretty easily be part of your QC process as well.</a:t>
            </a:r>
          </a:p>
        </p:txBody>
      </p:sp>
    </p:spTree>
    <p:extLst>
      <p:ext uri="{BB962C8B-B14F-4D97-AF65-F5344CB8AC3E}">
        <p14:creationId xmlns:p14="http://schemas.microsoft.com/office/powerpoint/2010/main" val="15541287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902c3b90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902c3b9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here’s the workshop schedule for the next few days. You can also find this in the GitHub archive in a word doc called Outline of Schedule. We’ve given you the intro to what OBIS is and why it’s great, we’ve talked about the first of the quality control resources that OBIS helps make available to you, next we’ll go over how Darwin Core terminology works, where to find help with it, and the different ways you can assemble a Darwin Core archive. Hopefully by then it’s lunchtime, and we can talk about how those Darwin Core archives become OBIS datasets and what the format for OBIS dataset metadata is. We’ll then work together to sketch out how you might do some data processing and taxon matching and quality control using all the tools above in your existing data ingestion workflow.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Tomorrow, we’ll talk about how OBIS aggregates data from its member nodes into the international data system, what IOC’s data policy means, and more about the EML format for the project level metadata and how that’s accepted by the OBIS IPT. We can go over how to register datasets with an OBIS IPT both by hand and using some of the API-backed tools that Brian has written some demos for. That’s mostly all the instruction that will be relevant to everyone’s situation equally, so from there on we’re going to do some hands-on sessions. We’ll look at an example dataset and how it maps to Darwin core terms, map the metadata and data to Occurrence core, which is pretty easy, and then we’ll take on Event Core together, which is harder and more subjective.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98290072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98290072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third day, we’ll take what we’ve learned and work out how we might implement something for the datasets you have earmarked for submitting to OBIS Canada. We’ll work in groups ideally to decide what form to use, Occurrence or Event Core, and build your dataset into an archive to submit to a test IPT and then perhaps even onward to OBIS Canada. If you weren’t able to bring a dataset of yours to work with this week, we can brainstorm a couple other ideas for contributing to the OBIS effort. One idea I had was perhaps designing a data translation/pipeline that produces an OBIS compliant archive for a given biodiversity project held on the Open Canada site. If there’s enough metadata there that maps to what Darwin Core Archives need we may arrive at something useful. If there are programmers without datasets to manage, I think pairing you with folks who have data but are less advanced coders could be very beneficial. Otherwise, If there’s a relevant project idea you have at the end of the instruction period, we can get a start on scoping it on day 3, and see how far we can go with it before the end of day 4. On day 3 we’ll also talk a bit about licensing, what OBIS’s guidelines are around data publishing, talk about what I think is a classic problem for biologists I work with but may not be as direct an issue for you all in this room, the ‘how do we get people to understand the benefits of sharing data’ dilemma.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 Day 4 we’ll show some example workflows to visualize outputs from the OBIS data portal, then have a morning session where we work on our own building examples of data visualization using OBIS data, and talk about some of the other ways to contribute to OBIS and OBIS Canada beyond submitting new datasets. We’ll have a recap quiz near the end, have a Q+A session, and as we will do every day, gather feedback on how to make this material better. We have built in a bit of extra time here and there, that I think will not go astray with the virtual format, and if we do end up finding ourselves with a few extra moments I think we could open up some discussion and take a bit of time to talk a bit more organically.</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9829007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9829007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The presentations, code examples, and the detailed schedule are all part of the obis-workshop GitHub repository, and so if there’s a bit </a:t>
            </a:r>
            <a:r>
              <a:rPr lang="en-CA"/>
              <a:t>of time, maybe </a:t>
            </a:r>
            <a:r>
              <a:rPr lang="en-CA" dirty="0"/>
              <a:t>the useful thing to do is to make sure everyone has downloaded their copy and are able follow along with the schedule for the week.</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6</a:t>
            </a:fld>
            <a:endParaRPr lang="fr-CA"/>
          </a:p>
        </p:txBody>
      </p:sp>
    </p:spTree>
    <p:extLst>
      <p:ext uri="{BB962C8B-B14F-4D97-AF65-F5344CB8AC3E}">
        <p14:creationId xmlns:p14="http://schemas.microsoft.com/office/powerpoint/2010/main" val="2657914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58750" indent="0">
              <a:buNone/>
            </a:pPr>
            <a:endParaRPr lang="fr-CA" baseline="0" dirty="0"/>
          </a:p>
        </p:txBody>
      </p:sp>
      <p:sp>
        <p:nvSpPr>
          <p:cNvPr id="4" name="Espace réservé du numéro de diapositive 3"/>
          <p:cNvSpPr>
            <a:spLocks noGrp="1"/>
          </p:cNvSpPr>
          <p:nvPr>
            <p:ph type="sldNum" sz="quarter" idx="10"/>
          </p:nvPr>
        </p:nvSpPr>
        <p:spPr/>
        <p:txBody>
          <a:bodyPr/>
          <a:lstStyle/>
          <a:p>
            <a:pPr defTabSz="942289">
              <a:defRPr/>
            </a:pPr>
            <a:fld id="{85C5EEE5-B5C3-4086-95C3-9D8B9923F2D5}" type="slidenum">
              <a:rPr lang="fr-CA">
                <a:solidFill>
                  <a:prstClr val="black"/>
                </a:solidFill>
                <a:latin typeface="Calibri"/>
              </a:rPr>
              <a:pPr defTabSz="942289">
                <a:defRPr/>
              </a:pPr>
              <a:t>7</a:t>
            </a:fld>
            <a:endParaRPr lang="fr-CA">
              <a:solidFill>
                <a:prstClr val="black"/>
              </a:solidFill>
              <a:latin typeface="Calibri"/>
            </a:endParaRPr>
          </a:p>
        </p:txBody>
      </p:sp>
    </p:spTree>
    <p:extLst>
      <p:ext uri="{BB962C8B-B14F-4D97-AF65-F5344CB8AC3E}">
        <p14:creationId xmlns:p14="http://schemas.microsoft.com/office/powerpoint/2010/main" val="3658898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8</a:t>
            </a:fld>
            <a:endParaRPr lang="fr-CA"/>
          </a:p>
        </p:txBody>
      </p:sp>
    </p:spTree>
    <p:extLst>
      <p:ext uri="{BB962C8B-B14F-4D97-AF65-F5344CB8AC3E}">
        <p14:creationId xmlns:p14="http://schemas.microsoft.com/office/powerpoint/2010/main" val="3298126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9</a:t>
            </a:fld>
            <a:endParaRPr lang="fr-CA"/>
          </a:p>
        </p:txBody>
      </p:sp>
    </p:spTree>
    <p:extLst>
      <p:ext uri="{BB962C8B-B14F-4D97-AF65-F5344CB8AC3E}">
        <p14:creationId xmlns:p14="http://schemas.microsoft.com/office/powerpoint/2010/main" val="4020800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9812-3D08-0241-99A8-EF863BA7300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51A4A9D-5D98-D046-9CD2-A578BAC0F1F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‹N°›</a:t>
            </a:fld>
            <a:endParaRPr lang="en"/>
          </a:p>
        </p:txBody>
      </p:sp>
    </p:spTree>
    <p:extLst>
      <p:ext uri="{BB962C8B-B14F-4D97-AF65-F5344CB8AC3E}">
        <p14:creationId xmlns:p14="http://schemas.microsoft.com/office/powerpoint/2010/main" val="4222247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85DDC9A0-F643-AD45-A669-F3D09CE10184}" type="slidenum">
              <a:rPr lang="en-US" smtClean="0"/>
              <a:pPr>
                <a:defRPr/>
              </a:pPr>
              <a:t>‹N°›</a:t>
            </a:fld>
            <a:endParaRPr lang="en-US" dirty="0"/>
          </a:p>
        </p:txBody>
      </p:sp>
    </p:spTree>
    <p:extLst>
      <p:ext uri="{BB962C8B-B14F-4D97-AF65-F5344CB8AC3E}">
        <p14:creationId xmlns:p14="http://schemas.microsoft.com/office/powerpoint/2010/main" val="1070068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29689D75-D43B-9A4D-9191-F17800EEE7B3}" type="slidenum">
              <a:rPr lang="en-US" smtClean="0"/>
              <a:pPr>
                <a:defRPr/>
              </a:pPr>
              <a:t>‹N°›</a:t>
            </a:fld>
            <a:endParaRPr lang="en-US" dirty="0"/>
          </a:p>
        </p:txBody>
      </p:sp>
    </p:spTree>
    <p:extLst>
      <p:ext uri="{BB962C8B-B14F-4D97-AF65-F5344CB8AC3E}">
        <p14:creationId xmlns:p14="http://schemas.microsoft.com/office/powerpoint/2010/main" val="1403258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1597819"/>
            <a:ext cx="7772400" cy="1102519"/>
          </a:xfrm>
        </p:spPr>
        <p:txBody>
          <a:bodyPr>
            <a:noAutofit/>
          </a:bodyPr>
          <a:lstStyle>
            <a:lvl1pPr algn="l">
              <a:lnSpc>
                <a:spcPts val="2925"/>
              </a:lnSpc>
              <a:defRPr sz="2400" b="1" i="0" baseline="0">
                <a:solidFill>
                  <a:schemeClr val="bg1"/>
                </a:solidFill>
                <a:latin typeface="Verdana"/>
                <a:cs typeface="Verdana"/>
              </a:defRPr>
            </a:lvl1pPr>
          </a:lstStyle>
          <a:p>
            <a:r>
              <a:rPr lang="nl-BE" dirty="0"/>
              <a:t>De OCEAAN: verkend, verarmd, vervuild, verwarmd, verzuurd</a:t>
            </a:r>
            <a:endParaRPr lang="nl-NL" dirty="0"/>
          </a:p>
        </p:txBody>
      </p:sp>
      <p:sp>
        <p:nvSpPr>
          <p:cNvPr id="3" name="Subtitel 2"/>
          <p:cNvSpPr>
            <a:spLocks noGrp="1"/>
          </p:cNvSpPr>
          <p:nvPr>
            <p:ph type="subTitle" idx="1" hasCustomPrompt="1"/>
          </p:nvPr>
        </p:nvSpPr>
        <p:spPr>
          <a:xfrm>
            <a:off x="685800" y="2772892"/>
            <a:ext cx="6400800" cy="283517"/>
          </a:xfrm>
        </p:spPr>
        <p:txBody>
          <a:bodyPr>
            <a:normAutofit/>
          </a:bodyPr>
          <a:lstStyle>
            <a:lvl1pPr marL="0" indent="0" algn="l">
              <a:lnSpc>
                <a:spcPts val="1650"/>
              </a:lnSpc>
              <a:buNone/>
              <a:defRPr sz="900" b="0" i="0">
                <a:solidFill>
                  <a:srgbClr val="FFFFFF"/>
                </a:solidFill>
                <a:latin typeface="Verdana"/>
                <a:cs typeface="Verdana"/>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nl-BE" dirty="0"/>
              <a:t>Jan Seys, communicatieverantwoordelijke</a:t>
            </a:r>
            <a:endParaRPr lang="nl-NL" dirty="0"/>
          </a:p>
        </p:txBody>
      </p:sp>
      <p:pic>
        <p:nvPicPr>
          <p:cNvPr id="1026" name="Picture 2"/>
          <p:cNvPicPr>
            <a:picLocks noChangeAspect="1" noChangeArrowheads="1"/>
          </p:cNvPicPr>
          <p:nvPr userDrawn="1"/>
        </p:nvPicPr>
        <p:blipFill>
          <a:blip r:embed="rId2" cstate="print"/>
          <a:srcRect l="12806" r="12712"/>
          <a:stretch>
            <a:fillRect/>
          </a:stretch>
        </p:blipFill>
        <p:spPr bwMode="auto">
          <a:xfrm>
            <a:off x="0" y="1"/>
            <a:ext cx="9144000" cy="5179337"/>
          </a:xfrm>
          <a:prstGeom prst="rect">
            <a:avLst/>
          </a:prstGeom>
          <a:noFill/>
          <a:ln w="9525">
            <a:noFill/>
            <a:miter lim="800000"/>
            <a:headEnd/>
            <a:tailEnd/>
          </a:ln>
        </p:spPr>
      </p:pic>
      <p:sp>
        <p:nvSpPr>
          <p:cNvPr id="5" name="Title 1"/>
          <p:cNvSpPr txBox="1">
            <a:spLocks/>
          </p:cNvSpPr>
          <p:nvPr userDrawn="1"/>
        </p:nvSpPr>
        <p:spPr>
          <a:xfrm>
            <a:off x="539552" y="1545636"/>
            <a:ext cx="8062664" cy="1102519"/>
          </a:xfrm>
          <a:prstGeom prst="rect">
            <a:avLst/>
          </a:prstGeom>
        </p:spPr>
        <p:txBody>
          <a:bodyPr vert="horz" lIns="68580" tIns="34290" rIns="68580" bIns="34290" rtlCol="0" anchor="ctr">
            <a:normAutofit/>
          </a:bodyPr>
          <a:lstStyle/>
          <a:p>
            <a:pPr marL="0" marR="0" lvl="0" indent="0" algn="l" defTabSz="685800" rtl="0" eaLnBrk="1" fontAlgn="auto" latinLnBrk="0" hangingPunct="1">
              <a:lnSpc>
                <a:spcPct val="100000"/>
              </a:lnSpc>
              <a:spcBef>
                <a:spcPct val="0"/>
              </a:spcBef>
              <a:spcAft>
                <a:spcPts val="0"/>
              </a:spcAft>
              <a:buClrTx/>
              <a:buSzTx/>
              <a:buFontTx/>
              <a:buNone/>
              <a:tabLst/>
              <a:defRPr/>
            </a:pPr>
            <a:endParaRPr kumimoji="0" lang="en-US" sz="27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Subtitle 2"/>
          <p:cNvSpPr txBox="1">
            <a:spLocks/>
          </p:cNvSpPr>
          <p:nvPr userDrawn="1"/>
        </p:nvSpPr>
        <p:spPr>
          <a:xfrm>
            <a:off x="827584" y="2679762"/>
            <a:ext cx="6400800" cy="1314450"/>
          </a:xfrm>
          <a:prstGeom prst="rect">
            <a:avLst/>
          </a:prstGeom>
        </p:spPr>
        <p:txBody>
          <a:bodyPr vert="horz" lIns="68580" tIns="34290" rIns="68580" bIns="34290" rtlCol="0">
            <a:normAutofit/>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Leen Vandepitte</a:t>
            </a:r>
          </a:p>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On behalf of WoRMS data management team</a:t>
            </a:r>
            <a:endParaRPr kumimoji="0" lang="nl-NL" sz="15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 name="Picture 2" descr="WoRMS banner"/>
          <p:cNvPicPr>
            <a:picLocks noChangeAspect="1" noChangeArrowheads="1"/>
          </p:cNvPicPr>
          <p:nvPr userDrawn="1"/>
        </p:nvPicPr>
        <p:blipFill>
          <a:blip r:embed="rId3" cstate="print"/>
          <a:srcRect/>
          <a:stretch>
            <a:fillRect/>
          </a:stretch>
        </p:blipFill>
        <p:spPr bwMode="auto">
          <a:xfrm>
            <a:off x="5364088" y="3813889"/>
            <a:ext cx="2448272" cy="541121"/>
          </a:xfrm>
          <a:prstGeom prst="rect">
            <a:avLst/>
          </a:prstGeom>
          <a:noFill/>
        </p:spPr>
      </p:pic>
    </p:spTree>
    <p:extLst>
      <p:ext uri="{BB962C8B-B14F-4D97-AF65-F5344CB8AC3E}">
        <p14:creationId xmlns:p14="http://schemas.microsoft.com/office/powerpoint/2010/main" val="3787359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465312" y="205978"/>
            <a:ext cx="7283152" cy="367550"/>
          </a:xfrm>
        </p:spPr>
        <p:txBody>
          <a:bodyPr>
            <a:noAutofit/>
          </a:bodyPr>
          <a:lstStyle>
            <a:lvl1pPr algn="l">
              <a:defRPr sz="1500" b="1">
                <a:solidFill>
                  <a:srgbClr val="0084A1"/>
                </a:solidFill>
                <a:latin typeface="+mn-lt"/>
                <a:ea typeface="Verdana" pitchFamily="34" charset="0"/>
                <a:cs typeface="Verdana" pitchFamily="34" charset="0"/>
              </a:defRPr>
            </a:lvl1pPr>
          </a:lstStyle>
          <a:p>
            <a:r>
              <a:rPr lang="en-US" dirty="0"/>
              <a:t>Click to edit Master title style</a:t>
            </a:r>
            <a:endParaRPr lang="nl-NL" dirty="0"/>
          </a:p>
        </p:txBody>
      </p:sp>
      <p:sp>
        <p:nvSpPr>
          <p:cNvPr id="3" name="Content Placeholder 2"/>
          <p:cNvSpPr>
            <a:spLocks noGrp="1"/>
          </p:cNvSpPr>
          <p:nvPr>
            <p:ph idx="1"/>
          </p:nvPr>
        </p:nvSpPr>
        <p:spPr>
          <a:xfrm>
            <a:off x="1465312" y="789553"/>
            <a:ext cx="7283152" cy="3805070"/>
          </a:xfrm>
        </p:spPr>
        <p:txBody>
          <a:bodyPr>
            <a:normAutofit/>
          </a:bodyPr>
          <a:lstStyle>
            <a:lvl1pPr>
              <a:spcBef>
                <a:spcPts val="450"/>
              </a:spcBef>
              <a:defRPr sz="1275" b="1">
                <a:solidFill>
                  <a:srgbClr val="004F61"/>
                </a:solidFill>
                <a:latin typeface="+mn-lt"/>
                <a:ea typeface="Verdana" pitchFamily="34" charset="0"/>
                <a:cs typeface="Verdana" pitchFamily="34" charset="0"/>
              </a:defRPr>
            </a:lvl1pPr>
            <a:lvl2pPr>
              <a:spcBef>
                <a:spcPts val="450"/>
              </a:spcBef>
              <a:defRPr sz="1200">
                <a:latin typeface="+mn-lt"/>
                <a:ea typeface="Verdana" pitchFamily="34" charset="0"/>
                <a:cs typeface="Verdana" pitchFamily="34" charset="0"/>
              </a:defRPr>
            </a:lvl2pPr>
            <a:lvl3pPr>
              <a:spcBef>
                <a:spcPts val="450"/>
              </a:spcBef>
              <a:defRPr sz="1200">
                <a:latin typeface="+mn-lt"/>
                <a:ea typeface="Verdana" pitchFamily="34" charset="0"/>
                <a:cs typeface="Verdana" pitchFamily="34" charset="0"/>
              </a:defRPr>
            </a:lvl3pPr>
            <a:lvl4pPr>
              <a:spcBef>
                <a:spcPts val="450"/>
              </a:spcBef>
              <a:defRPr sz="1200">
                <a:latin typeface="+mn-lt"/>
                <a:ea typeface="Verdana" pitchFamily="34" charset="0"/>
                <a:cs typeface="Verdana" pitchFamily="34" charset="0"/>
              </a:defRPr>
            </a:lvl4pPr>
            <a:lvl5pPr>
              <a:spcBef>
                <a:spcPts val="450"/>
              </a:spcBef>
              <a:defRPr sz="1200">
                <a:latin typeface="+mn-lt"/>
                <a:ea typeface="Verdana" pitchFamily="34" charset="0"/>
                <a:cs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‹N°›</a:t>
            </a:fld>
            <a:endParaRPr lang="nl-NL"/>
          </a:p>
        </p:txBody>
      </p:sp>
    </p:spTree>
    <p:extLst>
      <p:ext uri="{BB962C8B-B14F-4D97-AF65-F5344CB8AC3E}">
        <p14:creationId xmlns:p14="http://schemas.microsoft.com/office/powerpoint/2010/main" val="3250353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0084A1"/>
                </a:solidFill>
                <a:latin typeface="Verdana"/>
                <a:cs typeface="Verdana"/>
              </a:defRPr>
            </a:lvl1pPr>
          </a:lstStyle>
          <a:p>
            <a:r>
              <a:rPr lang="nl-BE" dirty="0"/>
              <a:t>Lorem ipsum</a:t>
            </a:r>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hasCustomPrompt="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275" baseline="0">
                <a:solidFill>
                  <a:schemeClr val="tx1"/>
                </a:solidFill>
                <a:latin typeface="+mn-lt"/>
                <a:cs typeface="Lucida Sans"/>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6" name="Tijdelijke aanduiding voor inhoud 2"/>
          <p:cNvSpPr>
            <a:spLocks noGrp="1"/>
          </p:cNvSpPr>
          <p:nvPr>
            <p:ph idx="11" hasCustomPrompt="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Verdana"/>
                <a:cs typeface="Verdana"/>
              </a:defRPr>
            </a:lvl1pPr>
          </a:lstStyle>
          <a:p>
            <a:pPr lvl="0"/>
            <a:r>
              <a:rPr lang="nl-BE" dirty="0"/>
              <a:t>Osant et provitiur se num:</a:t>
            </a:r>
          </a:p>
        </p:txBody>
      </p:sp>
      <p:sp>
        <p:nvSpPr>
          <p:cNvPr id="10"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Tree>
    <p:extLst>
      <p:ext uri="{BB962C8B-B14F-4D97-AF65-F5344CB8AC3E}">
        <p14:creationId xmlns:p14="http://schemas.microsoft.com/office/powerpoint/2010/main" val="12031012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endParaRPr lang="nl-NL"/>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EF7694F3-779C-47C7-BCE2-7AE8E24FBA46}" type="datetimeFigureOut">
              <a:rPr lang="nl-NL" smtClean="0"/>
              <a:pPr/>
              <a:t>18-3-2021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‹N°›</a:t>
            </a:fld>
            <a:endParaRPr lang="nl-NL"/>
          </a:p>
        </p:txBody>
      </p:sp>
    </p:spTree>
    <p:extLst>
      <p:ext uri="{BB962C8B-B14F-4D97-AF65-F5344CB8AC3E}">
        <p14:creationId xmlns:p14="http://schemas.microsoft.com/office/powerpoint/2010/main" val="1153684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el en object">
    <p:spTree>
      <p:nvGrpSpPr>
        <p:cNvPr id="1" name=""/>
        <p:cNvGrpSpPr/>
        <p:nvPr/>
      </p:nvGrpSpPr>
      <p:grpSpPr>
        <a:xfrm>
          <a:off x="0" y="0"/>
          <a:ext cx="0" cy="0"/>
          <a:chOff x="0" y="0"/>
          <a:chExt cx="0" cy="0"/>
        </a:xfrm>
      </p:grpSpPr>
      <p:pic>
        <p:nvPicPr>
          <p:cNvPr id="7" name="Afbeelding 6" descr="Achtergrond 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60B3C3"/>
                </a:solidFill>
                <a:latin typeface="Verdana"/>
                <a:cs typeface="Verdana"/>
              </a:defRPr>
            </a:lvl1pPr>
          </a:lstStyle>
          <a:p>
            <a:r>
              <a:rPr lang="nl-BE" dirty="0"/>
              <a:t>Lorem ipsum</a:t>
            </a:r>
            <a:endParaRPr lang="nl-NL" dirty="0"/>
          </a:p>
        </p:txBody>
      </p:sp>
      <p:sp>
        <p:nvSpPr>
          <p:cNvPr id="10"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2" name="Tijdelijke aanduiding voor inhoud 2"/>
          <p:cNvSpPr>
            <a:spLocks noGrp="1"/>
          </p:cNvSpPr>
          <p:nvPr>
            <p:ph idx="1" hasCustomPrompt="1"/>
          </p:nvPr>
        </p:nvSpPr>
        <p:spPr>
          <a:xfrm>
            <a:off x="1934252" y="2330395"/>
            <a:ext cx="6752548" cy="1963064"/>
          </a:xfrm>
        </p:spPr>
        <p:txBody>
          <a:bodyPr>
            <a:normAutofit/>
          </a:bodyPr>
          <a:lstStyle>
            <a:lvl1pPr marL="257175" indent="-257175">
              <a:lnSpc>
                <a:spcPts val="2325"/>
              </a:lnSpc>
              <a:spcBef>
                <a:spcPts val="0"/>
              </a:spcBef>
              <a:buClr>
                <a:srgbClr val="60B3C3"/>
              </a:buClr>
              <a:buFont typeface="Wingdings" charset="2"/>
              <a:buChar char="§"/>
              <a:defRPr sz="1275" b="0" i="0" baseline="0">
                <a:solidFill>
                  <a:srgbClr val="FFFFFF"/>
                </a:solidFill>
                <a:latin typeface="Verdana"/>
                <a:cs typeface="Verdana"/>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4"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rgbClr val="FFFFFF"/>
                </a:solidFill>
                <a:latin typeface="Verdana"/>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
        <p:nvSpPr>
          <p:cNvPr id="15" name="Tijdelijke aanduiding voor inhoud 2"/>
          <p:cNvSpPr>
            <a:spLocks noGrp="1"/>
          </p:cNvSpPr>
          <p:nvPr>
            <p:ph idx="11" hasCustomPrompt="1"/>
          </p:nvPr>
        </p:nvSpPr>
        <p:spPr>
          <a:xfrm>
            <a:off x="1934252" y="1902227"/>
            <a:ext cx="6752548" cy="401955"/>
          </a:xfrm>
        </p:spPr>
        <p:txBody>
          <a:bodyPr>
            <a:normAutofit/>
          </a:bodyPr>
          <a:lstStyle>
            <a:lvl1pPr marL="0" indent="0">
              <a:lnSpc>
                <a:spcPts val="2325"/>
              </a:lnSpc>
              <a:spcBef>
                <a:spcPts val="0"/>
              </a:spcBef>
              <a:buClr>
                <a:srgbClr val="004F61"/>
              </a:buClr>
              <a:buFont typeface="Wingdings" charset="2"/>
              <a:buNone/>
              <a:defRPr sz="1275" b="1" i="0" baseline="0">
                <a:solidFill>
                  <a:schemeClr val="bg1"/>
                </a:solidFill>
                <a:latin typeface="Verdana"/>
                <a:cs typeface="Verdana"/>
              </a:defRPr>
            </a:lvl1pPr>
          </a:lstStyle>
          <a:p>
            <a:pPr lvl="0"/>
            <a:r>
              <a:rPr lang="nl-BE" dirty="0"/>
              <a:t>Osant et provitiur se num:</a:t>
            </a:r>
          </a:p>
        </p:txBody>
      </p:sp>
    </p:spTree>
    <p:extLst>
      <p:ext uri="{BB962C8B-B14F-4D97-AF65-F5344CB8AC3E}">
        <p14:creationId xmlns:p14="http://schemas.microsoft.com/office/powerpoint/2010/main" val="28824726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2C5431-9207-4884-8F02-DAD817F9E525}" type="datetimeFigureOut">
              <a:rPr lang="nl-BE" smtClean="0"/>
              <a:t>18/03/2021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23B6C832-AA01-42D3-BA94-407BB0F87C9D}" type="slidenum">
              <a:rPr lang="nl-BE" smtClean="0"/>
              <a:t>‹N°›</a:t>
            </a:fld>
            <a:endParaRPr lang="nl-BE"/>
          </a:p>
        </p:txBody>
      </p:sp>
    </p:spTree>
    <p:extLst>
      <p:ext uri="{BB962C8B-B14F-4D97-AF65-F5344CB8AC3E}">
        <p14:creationId xmlns:p14="http://schemas.microsoft.com/office/powerpoint/2010/main" val="14269756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rotWithShape="1">
          <a:blip r:embed="rId2">
            <a:extLst>
              <a:ext uri="{28A0092B-C50C-407E-A947-70E740481C1C}">
                <a14:useLocalDpi xmlns:a14="http://schemas.microsoft.com/office/drawing/2010/main" val="0"/>
              </a:ext>
            </a:extLst>
          </a:blip>
          <a:srcRect l="16147"/>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Tree>
    <p:extLst>
      <p:ext uri="{BB962C8B-B14F-4D97-AF65-F5344CB8AC3E}">
        <p14:creationId xmlns:p14="http://schemas.microsoft.com/office/powerpoint/2010/main" val="1815468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10868284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26824130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3187552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120C-1A46-0148-8C25-1F558FD60C1E}"/>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52C0B5CA-5557-B348-834A-96276329B943}"/>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5770932-E297-5F41-9104-1EBF87735D97}"/>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5" name="Footer Placeholder 4">
            <a:extLst>
              <a:ext uri="{FF2B5EF4-FFF2-40B4-BE49-F238E27FC236}">
                <a16:creationId xmlns:a16="http://schemas.microsoft.com/office/drawing/2014/main" id="{D5A132A7-8AA6-FC47-9A5A-58A80EC781CA}"/>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37ADED1-1877-6D46-A8F7-0C274F731665}"/>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962290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EF57-AAF4-D14D-831E-9898FC09A481}"/>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23E4EF-7F43-F148-BDF8-24E44E0C0F23}"/>
              </a:ext>
            </a:extLst>
          </p:cNvPr>
          <p:cNvSpPr>
            <a:spLocks noGrp="1"/>
          </p:cNvSpPr>
          <p:nvPr>
            <p:ph idx="1"/>
          </p:nvPr>
        </p:nvSpPr>
        <p:spPr>
          <a:xfrm>
            <a:off x="628650" y="1369219"/>
            <a:ext cx="78867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C18CA6-A22A-F84B-992D-9708D88ABD56}"/>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5" name="Footer Placeholder 4">
            <a:extLst>
              <a:ext uri="{FF2B5EF4-FFF2-40B4-BE49-F238E27FC236}">
                <a16:creationId xmlns:a16="http://schemas.microsoft.com/office/drawing/2014/main" id="{2D21DA57-E8F7-ED42-A5A9-6D6F16BD161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2B88FE2-9028-7747-971E-318F886E990F}"/>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24122771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6AED-223D-F849-83B0-31D924292B64}"/>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3B05EDB-5947-9041-A99F-F36EE9EEDCE8}"/>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38055DD-3204-CB4D-A9A9-0258318DC061}"/>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5" name="Footer Placeholder 4">
            <a:extLst>
              <a:ext uri="{FF2B5EF4-FFF2-40B4-BE49-F238E27FC236}">
                <a16:creationId xmlns:a16="http://schemas.microsoft.com/office/drawing/2014/main" id="{4C9358B1-0AF3-6F44-9947-AD097417670C}"/>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155968D-47DD-F14A-AEFA-5FD57F263792}"/>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3018511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6D9F-37B2-D943-9B29-E88371BC93B3}"/>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8A672F-E2B1-5B42-B4A5-743C2067441A}"/>
              </a:ext>
            </a:extLst>
          </p:cNvPr>
          <p:cNvSpPr>
            <a:spLocks noGrp="1"/>
          </p:cNvSpPr>
          <p:nvPr>
            <p:ph sz="half" idx="1"/>
          </p:nvPr>
        </p:nvSpPr>
        <p:spPr>
          <a:xfrm>
            <a:off x="6286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2941857-26E7-C040-B4D8-2619D48529CC}"/>
              </a:ext>
            </a:extLst>
          </p:cNvPr>
          <p:cNvSpPr>
            <a:spLocks noGrp="1"/>
          </p:cNvSpPr>
          <p:nvPr>
            <p:ph sz="half" idx="2"/>
          </p:nvPr>
        </p:nvSpPr>
        <p:spPr>
          <a:xfrm>
            <a:off x="46291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0C8B777-16C4-224C-A984-6D289205A5D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6" name="Footer Placeholder 5">
            <a:extLst>
              <a:ext uri="{FF2B5EF4-FFF2-40B4-BE49-F238E27FC236}">
                <a16:creationId xmlns:a16="http://schemas.microsoft.com/office/drawing/2014/main" id="{E42778B0-9B5B-B446-868C-D077CF0A5F8D}"/>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636CBE0-0D0A-6C4E-AF90-E4ABD95A827C}"/>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4218867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881F-A6F6-0940-84B0-15C8947856A0}"/>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127D2E7-4842-E44A-AEAF-F5C649CCBF6A}"/>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75F246B-6D1C-E844-8E7E-3B6238E5A31F}"/>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E1C6603-34F1-E34E-A265-DA7DE14FBC4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6" name="Footer Placeholder 5">
            <a:extLst>
              <a:ext uri="{FF2B5EF4-FFF2-40B4-BE49-F238E27FC236}">
                <a16:creationId xmlns:a16="http://schemas.microsoft.com/office/drawing/2014/main" id="{DA8E698F-40EE-674E-BDD3-B2BA1789406E}"/>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00A1AA5-9DE0-2C40-A321-C021DA07F47D}"/>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574169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3.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60" r:id="rId10"/>
    <p:sldLayoutId id="2147483680" r:id="rId11"/>
    <p:sldLayoutId id="214748368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F7694F3-779C-47C7-BCE2-7AE8E24FBA46}" type="datetimeFigureOut">
              <a:rPr lang="nl-NL" smtClean="0"/>
              <a:pPr/>
              <a:t>18-3-2021</a:t>
            </a:fld>
            <a:endParaRPr lang="nl-NL"/>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C86412-3D15-4FA8-92B8-F731A32E70F3}" type="slidenum">
              <a:rPr lang="nl-NL" smtClean="0"/>
              <a:pPr/>
              <a:t>‹N°›</a:t>
            </a:fld>
            <a:endParaRPr lang="nl-NL"/>
          </a:p>
        </p:txBody>
      </p:sp>
    </p:spTree>
    <p:extLst>
      <p:ext uri="{BB962C8B-B14F-4D97-AF65-F5344CB8AC3E}">
        <p14:creationId xmlns:p14="http://schemas.microsoft.com/office/powerpoint/2010/main" val="399894678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81321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
          <p15:clr>
            <a:srgbClr val="F26B43"/>
          </p15:clr>
        </p15:guide>
        <p15:guide id="2" pos="551">
          <p15:clr>
            <a:srgbClr val="F26B43"/>
          </p15:clr>
        </p15:guide>
        <p15:guide id="3" pos="7129">
          <p15:clr>
            <a:srgbClr val="F26B43"/>
          </p15:clr>
        </p15:guide>
        <p15:guide id="4" orient="horz" pos="3929">
          <p15:clr>
            <a:srgbClr val="F26B43"/>
          </p15:clr>
        </p15:guide>
        <p15:guide id="5" pos="2343">
          <p15:clr>
            <a:srgbClr val="F26B43"/>
          </p15:clr>
        </p15:guide>
        <p15:guide id="6" pos="47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4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hyperlink" Target="https://ogsl.ca/fr/formations/" TargetMode="Externa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46.sv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8.xml"/><Relationship Id="rId1" Type="http://schemas.openxmlformats.org/officeDocument/2006/relationships/slideLayout" Target="../slideLayouts/slideLayout24.xml"/><Relationship Id="rId5" Type="http://schemas.openxmlformats.org/officeDocument/2006/relationships/image" Target="../media/image56.emf"/><Relationship Id="rId4" Type="http://schemas.openxmlformats.org/officeDocument/2006/relationships/image" Target="../media/image55.emf"/></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9.xml"/><Relationship Id="rId1" Type="http://schemas.openxmlformats.org/officeDocument/2006/relationships/slideLayout" Target="../slideLayouts/slideLayout27.xml"/><Relationship Id="rId4" Type="http://schemas.openxmlformats.org/officeDocument/2006/relationships/image" Target="../media/image68.emf"/></Relationships>
</file>

<file path=ppt/slides/_rels/slide3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1.xml"/><Relationship Id="rId1" Type="http://schemas.openxmlformats.org/officeDocument/2006/relationships/slideLayout" Target="../slideLayouts/slideLayout27.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3.xml"/><Relationship Id="rId1" Type="http://schemas.openxmlformats.org/officeDocument/2006/relationships/slideLayout" Target="../slideLayouts/slideLayout26.xml"/><Relationship Id="rId4" Type="http://schemas.openxmlformats.org/officeDocument/2006/relationships/image" Target="../media/image74.jpeg"/></Relationships>
</file>

<file path=ppt/slides/_rels/slide3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4.xml"/><Relationship Id="rId1" Type="http://schemas.openxmlformats.org/officeDocument/2006/relationships/slideLayout" Target="../slideLayouts/slideLayout26.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jpg"/><Relationship Id="rId7"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jpg"/><Relationship Id="rId10" Type="http://schemas.openxmlformats.org/officeDocument/2006/relationships/image" Target="../media/image19.png"/><Relationship Id="rId4" Type="http://schemas.openxmlformats.org/officeDocument/2006/relationships/image" Target="../media/image12.png"/><Relationship Id="rId9"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hyperlink" Target="http://www.marbef.org/data/aphia.php?p=search" TargetMode="External"/><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2.jpeg"/><Relationship Id="rId4" Type="http://schemas.openxmlformats.org/officeDocument/2006/relationships/image" Target="../media/image82.gi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hyperlink" Target="http://www.google.be/url?sa=i&amp;rct=j&amp;q=&amp;esrc=s&amp;source=images&amp;cd=&amp;cad=rja&amp;uact=8&amp;ved=0CAcQjRw&amp;url=http://www.danieluk.net/news/latest-html5-canvas-page-flip-news-2/&amp;ei=YLXlVPjUNoGeygOaw4FA&amp;bvm=bv.85970519,d.bGQ&amp;psig=AFQjCNGSOsfeGK5z40ZPSTlxaAadzB6-Tg&amp;ust=1424426724522832" TargetMode="External"/><Relationship Id="rId2" Type="http://schemas.openxmlformats.org/officeDocument/2006/relationships/notesSlide" Target="../notesSlides/notesSlide42.xml"/><Relationship Id="rId1" Type="http://schemas.openxmlformats.org/officeDocument/2006/relationships/slideLayout" Target="../slideLayouts/slideLayout19.xml"/><Relationship Id="rId6" Type="http://schemas.openxmlformats.org/officeDocument/2006/relationships/image" Target="../media/image84.jpeg"/><Relationship Id="rId5" Type="http://schemas.microsoft.com/office/2007/relationships/hdphoto" Target="../media/hdphoto1.wdp"/><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20.xml"/><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14.xml"/><Relationship Id="rId5" Type="http://schemas.openxmlformats.org/officeDocument/2006/relationships/image" Target="../media/image98.jpeg"/><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3" Type="http://schemas.openxmlformats.org/officeDocument/2006/relationships/hyperlink" Target="http://hdl.handle.net/10.1371/journal.pone.0051629" TargetMode="External"/><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hyperlink" Target="http://hdl.handle.net/10.1016/j.cub.2012.09.036"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100.jpg"/><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01.jpg"/></Relationships>
</file>

<file path=ppt/slides/_rels/slide5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1.png"/><Relationship Id="rId7" Type="http://schemas.openxmlformats.org/officeDocument/2006/relationships/image" Target="../media/image103.png"/><Relationship Id="rId12" Type="http://schemas.openxmlformats.org/officeDocument/2006/relationships/image" Target="../media/image46.sv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02.png"/><Relationship Id="rId11" Type="http://schemas.openxmlformats.org/officeDocument/2006/relationships/image" Target="../media/image45.png"/><Relationship Id="rId5" Type="http://schemas.openxmlformats.org/officeDocument/2006/relationships/image" Target="../media/image6.png"/><Relationship Id="rId10" Type="http://schemas.openxmlformats.org/officeDocument/2006/relationships/image" Target="../media/image106.PNG"/><Relationship Id="rId4" Type="http://schemas.openxmlformats.org/officeDocument/2006/relationships/image" Target="../media/image12.png"/><Relationship Id="rId9" Type="http://schemas.openxmlformats.org/officeDocument/2006/relationships/image" Target="../media/image105.png"/></Relationships>
</file>

<file path=ppt/slides/_rels/slide6.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notesSlide" Target="../notesSlides/notesSlide6.xml"/><Relationship Id="rId4"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svg"/><Relationship Id="rId18" Type="http://schemas.openxmlformats.org/officeDocument/2006/relationships/image" Target="../media/image34.png"/><Relationship Id="rId3" Type="http://schemas.openxmlformats.org/officeDocument/2006/relationships/tags" Target="../tags/tag6.xml"/><Relationship Id="rId21" Type="http://schemas.openxmlformats.org/officeDocument/2006/relationships/image" Target="../media/image37.sv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gif"/><Relationship Id="rId2" Type="http://schemas.openxmlformats.org/officeDocument/2006/relationships/tags" Target="../tags/tag5.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tags" Target="../tags/tag4.xml"/><Relationship Id="rId6" Type="http://schemas.openxmlformats.org/officeDocument/2006/relationships/notesSlide" Target="../notesSlides/notesSlide7.xml"/><Relationship Id="rId11" Type="http://schemas.openxmlformats.org/officeDocument/2006/relationships/image" Target="../media/image27.png"/><Relationship Id="rId5" Type="http://schemas.openxmlformats.org/officeDocument/2006/relationships/slideLayout" Target="../slideLayouts/slideLayout1.xml"/><Relationship Id="rId15" Type="http://schemas.openxmlformats.org/officeDocument/2006/relationships/image" Target="../media/image31.svg"/><Relationship Id="rId10" Type="http://schemas.openxmlformats.org/officeDocument/2006/relationships/image" Target="../media/image26.svg"/><Relationship Id="rId19" Type="http://schemas.openxmlformats.org/officeDocument/2006/relationships/image" Target="../media/image35.svg"/><Relationship Id="rId4" Type="http://schemas.openxmlformats.org/officeDocument/2006/relationships/tags" Target="../tags/tag7.xml"/><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hyperlink" Target="https://www.frontiersin.org/articles/10.3389/fmars.2019.00431/full" TargetMode="Externa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4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Atelier OBIS – Hiver 2021</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1" y="674900"/>
            <a:ext cx="2574475" cy="979000"/>
          </a:xfrm>
          <a:prstGeom prst="rect">
            <a:avLst/>
          </a:prstGeom>
          <a:noFill/>
          <a:ln>
            <a:noFill/>
          </a:ln>
        </p:spPr>
      </p:pic>
      <p:sp>
        <p:nvSpPr>
          <p:cNvPr id="56" name="Google Shape;56;p13"/>
          <p:cNvSpPr txBox="1">
            <a:spLocks noGrp="1"/>
          </p:cNvSpPr>
          <p:nvPr>
            <p:ph type="subTitle" idx="1"/>
          </p:nvPr>
        </p:nvSpPr>
        <p:spPr>
          <a:xfrm>
            <a:off x="311700" y="4111750"/>
            <a:ext cx="4075816"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
        <p:nvSpPr>
          <p:cNvPr id="7" name="Google Shape;56;p13">
            <a:extLst>
              <a:ext uri="{FF2B5EF4-FFF2-40B4-BE49-F238E27FC236}">
                <a16:creationId xmlns:a16="http://schemas.microsoft.com/office/drawing/2014/main" id="{9D59F58D-1643-40EB-A075-E6808B9CF732}"/>
              </a:ext>
            </a:extLst>
          </p:cNvPr>
          <p:cNvSpPr txBox="1">
            <a:spLocks/>
          </p:cNvSpPr>
          <p:nvPr/>
        </p:nvSpPr>
        <p:spPr>
          <a:xfrm>
            <a:off x="4387516" y="4111750"/>
            <a:ext cx="4075816"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 sz="1800" dirty="0">
                <a:solidFill>
                  <a:schemeClr val="lt1"/>
                </a:solidFill>
                <a:latin typeface="Lato Light"/>
                <a:ea typeface="Lato Light"/>
                <a:cs typeface="Lato Light"/>
                <a:sym typeface="Lato Light"/>
              </a:rPr>
              <a:t>Gabriel Leblanc, Julie Dionne et Pauline Chauvet</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OGSL</a:t>
            </a:r>
            <a:endParaRPr lang="en-US" dirty="0">
              <a:solidFill>
                <a:schemeClr val="lt1"/>
              </a:solidFill>
            </a:endParaRPr>
          </a:p>
        </p:txBody>
      </p:sp>
      <p:pic>
        <p:nvPicPr>
          <p:cNvPr id="8" name="Picture 11" descr="Logo&#10;&#10;Description automatically generated">
            <a:extLst>
              <a:ext uri="{FF2B5EF4-FFF2-40B4-BE49-F238E27FC236}">
                <a16:creationId xmlns:a16="http://schemas.microsoft.com/office/drawing/2014/main" id="{94B479CF-E0CF-4E3A-ABF0-B67A33A394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6278" y="2121947"/>
            <a:ext cx="1772580" cy="89960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F8F36106-E5A1-4B48-AE6B-51D07EEE4418}"/>
              </a:ext>
            </a:extLst>
          </p:cNvPr>
          <p:cNvSpPr>
            <a:spLocks noGrp="1"/>
          </p:cNvSpPr>
          <p:nvPr>
            <p:ph type="sldNum" sz="quarter" idx="12"/>
          </p:nvPr>
        </p:nvSpPr>
        <p:spPr/>
        <p:txBody>
          <a:bodyPr/>
          <a:lstStyle/>
          <a:p>
            <a:fld id="{2CA4EE30-128A-4C0C-A90E-692C8C768172}" type="slidenum">
              <a:rPr lang="fr-CA" smtClean="0"/>
              <a:t>10</a:t>
            </a:fld>
            <a:endParaRPr lang="fr-CA"/>
          </a:p>
        </p:txBody>
      </p:sp>
      <p:pic>
        <p:nvPicPr>
          <p:cNvPr id="2050" name="Picture 2" descr="Image result for goos global ocean observing system">
            <a:extLst>
              <a:ext uri="{FF2B5EF4-FFF2-40B4-BE49-F238E27FC236}">
                <a16:creationId xmlns:a16="http://schemas.microsoft.com/office/drawing/2014/main" id="{E3A8816F-AE84-4C71-B53D-7F5A6251AF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1905" y="1443840"/>
            <a:ext cx="6504569" cy="301812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e 4">
            <a:extLst>
              <a:ext uri="{FF2B5EF4-FFF2-40B4-BE49-F238E27FC236}">
                <a16:creationId xmlns:a16="http://schemas.microsoft.com/office/drawing/2014/main" id="{718F011A-5016-4053-A2C9-A436EDDC8266}"/>
              </a:ext>
            </a:extLst>
          </p:cNvPr>
          <p:cNvGrpSpPr/>
          <p:nvPr/>
        </p:nvGrpSpPr>
        <p:grpSpPr>
          <a:xfrm>
            <a:off x="5814138" y="1599642"/>
            <a:ext cx="1458162" cy="756084"/>
            <a:chOff x="8095785" y="1717288"/>
            <a:chExt cx="2051825" cy="970156"/>
          </a:xfrm>
        </p:grpSpPr>
        <p:sp>
          <p:nvSpPr>
            <p:cNvPr id="2" name="Rectangle 1">
              <a:extLst>
                <a:ext uri="{FF2B5EF4-FFF2-40B4-BE49-F238E27FC236}">
                  <a16:creationId xmlns:a16="http://schemas.microsoft.com/office/drawing/2014/main" id="{B6316D3A-A953-478D-9853-56F1A9259742}"/>
                </a:ext>
              </a:extLst>
            </p:cNvPr>
            <p:cNvSpPr/>
            <p:nvPr/>
          </p:nvSpPr>
          <p:spPr>
            <a:xfrm>
              <a:off x="8095785" y="1717288"/>
              <a:ext cx="2051825" cy="970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350"/>
            </a:p>
          </p:txBody>
        </p:sp>
        <p:sp>
          <p:nvSpPr>
            <p:cNvPr id="3" name="ZoneTexte 2">
              <a:extLst>
                <a:ext uri="{FF2B5EF4-FFF2-40B4-BE49-F238E27FC236}">
                  <a16:creationId xmlns:a16="http://schemas.microsoft.com/office/drawing/2014/main" id="{16A3D30D-D8DB-4646-B2C2-D649CAA5A25A}"/>
                </a:ext>
              </a:extLst>
            </p:cNvPr>
            <p:cNvSpPr txBox="1"/>
            <p:nvPr/>
          </p:nvSpPr>
          <p:spPr>
            <a:xfrm>
              <a:off x="8664497" y="2048477"/>
              <a:ext cx="1126273" cy="274058"/>
            </a:xfrm>
            <a:prstGeom prst="rect">
              <a:avLst/>
            </a:prstGeom>
            <a:noFill/>
          </p:spPr>
          <p:txBody>
            <a:bodyPr wrap="square" rtlCol="0">
              <a:spAutoFit/>
            </a:bodyPr>
            <a:lstStyle/>
            <a:p>
              <a:r>
                <a:rPr lang="fr-CA" sz="788" dirty="0">
                  <a:solidFill>
                    <a:srgbClr val="FFFF00"/>
                  </a:solidFill>
                  <a:latin typeface="Arial Rounded MT Bold" panose="020F0704030504030204" pitchFamily="34" charset="0"/>
                </a:rPr>
                <a:t>CIOOS</a:t>
              </a:r>
            </a:p>
          </p:txBody>
        </p:sp>
      </p:grpSp>
      <p:sp>
        <p:nvSpPr>
          <p:cNvPr id="9" name="Arrow: Pentagon 2">
            <a:extLst>
              <a:ext uri="{FF2B5EF4-FFF2-40B4-BE49-F238E27FC236}">
                <a16:creationId xmlns:a16="http://schemas.microsoft.com/office/drawing/2014/main" id="{7077EB73-A28C-4318-92A1-C69D32202E78}"/>
              </a:ext>
            </a:extLst>
          </p:cNvPr>
          <p:cNvSpPr/>
          <p:nvPr>
            <p:custDataLst>
              <p:tags r:id="rId1"/>
            </p:custDataLst>
          </p:nvPr>
        </p:nvSpPr>
        <p:spPr>
          <a:xfrm>
            <a:off x="1237235" y="497668"/>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0" name="TextBox 1">
            <a:extLst>
              <a:ext uri="{FF2B5EF4-FFF2-40B4-BE49-F238E27FC236}">
                <a16:creationId xmlns:a16="http://schemas.microsoft.com/office/drawing/2014/main" id="{5785B37E-C037-4D83-BC17-C7F60172A005}"/>
              </a:ext>
            </a:extLst>
          </p:cNvPr>
          <p:cNvSpPr txBox="1"/>
          <p:nvPr>
            <p:custDataLst>
              <p:tags r:id="rId2"/>
            </p:custDataLst>
          </p:nvPr>
        </p:nvSpPr>
        <p:spPr>
          <a:xfrm>
            <a:off x="1264023" y="541409"/>
            <a:ext cx="6276206" cy="300082"/>
          </a:xfrm>
          <a:prstGeom prst="rect">
            <a:avLst/>
          </a:prstGeom>
          <a:noFill/>
        </p:spPr>
        <p:txBody>
          <a:bodyPr wrap="square" rtlCol="0">
            <a:spAutoFit/>
          </a:bodyPr>
          <a:lstStyle/>
          <a:p>
            <a:pPr defTabSz="685784"/>
            <a:r>
              <a:rPr lang="fr-CA" sz="1350" b="1" dirty="0">
                <a:solidFill>
                  <a:schemeClr val="bg1"/>
                </a:solidFill>
              </a:rPr>
              <a:t>SIOOC : Système intégré d’observation des océans du Canada</a:t>
            </a:r>
          </a:p>
        </p:txBody>
      </p:sp>
    </p:spTree>
    <p:extLst>
      <p:ext uri="{BB962C8B-B14F-4D97-AF65-F5344CB8AC3E}">
        <p14:creationId xmlns:p14="http://schemas.microsoft.com/office/powerpoint/2010/main" val="258945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AC40CC0-6586-4816-B2E3-8586E264B7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2011" y="1135856"/>
            <a:ext cx="5486400" cy="287178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Pentagon 2">
            <a:extLst>
              <a:ext uri="{FF2B5EF4-FFF2-40B4-BE49-F238E27FC236}">
                <a16:creationId xmlns:a16="http://schemas.microsoft.com/office/drawing/2014/main" id="{86F7043C-3ECA-4087-AEAE-F15276D8B969}"/>
              </a:ext>
            </a:extLst>
          </p:cNvPr>
          <p:cNvSpPr/>
          <p:nvPr>
            <p:custDataLst>
              <p:tags r:id="rId1"/>
            </p:custDataLst>
          </p:nvPr>
        </p:nvSpPr>
        <p:spPr>
          <a:xfrm>
            <a:off x="1237235" y="497668"/>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6" name="TextBox 1">
            <a:extLst>
              <a:ext uri="{FF2B5EF4-FFF2-40B4-BE49-F238E27FC236}">
                <a16:creationId xmlns:a16="http://schemas.microsoft.com/office/drawing/2014/main" id="{2BDD1FE1-364B-44FD-948D-21EAE3E0FCE2}"/>
              </a:ext>
            </a:extLst>
          </p:cNvPr>
          <p:cNvSpPr txBox="1"/>
          <p:nvPr>
            <p:custDataLst>
              <p:tags r:id="rId2"/>
            </p:custDataLst>
          </p:nvPr>
        </p:nvSpPr>
        <p:spPr>
          <a:xfrm>
            <a:off x="1264023" y="541409"/>
            <a:ext cx="6276206" cy="300082"/>
          </a:xfrm>
          <a:prstGeom prst="rect">
            <a:avLst/>
          </a:prstGeom>
          <a:noFill/>
        </p:spPr>
        <p:txBody>
          <a:bodyPr wrap="square" rtlCol="0">
            <a:spAutoFit/>
          </a:bodyPr>
          <a:lstStyle/>
          <a:p>
            <a:pPr defTabSz="685784"/>
            <a:r>
              <a:rPr lang="fr-CA" sz="1350" b="1" dirty="0">
                <a:solidFill>
                  <a:schemeClr val="bg1"/>
                </a:solidFill>
              </a:rPr>
              <a:t>Formation en gestion de données</a:t>
            </a:r>
          </a:p>
        </p:txBody>
      </p:sp>
      <p:sp>
        <p:nvSpPr>
          <p:cNvPr id="4" name="Rectangle 3">
            <a:extLst>
              <a:ext uri="{FF2B5EF4-FFF2-40B4-BE49-F238E27FC236}">
                <a16:creationId xmlns:a16="http://schemas.microsoft.com/office/drawing/2014/main" id="{794E4798-D2E5-44F6-B98F-1EE69061C449}"/>
              </a:ext>
            </a:extLst>
          </p:cNvPr>
          <p:cNvSpPr/>
          <p:nvPr/>
        </p:nvSpPr>
        <p:spPr>
          <a:xfrm>
            <a:off x="3815916" y="2949792"/>
            <a:ext cx="2052228" cy="2700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r"/>
            <a:r>
              <a:rPr lang="fr-CA" sz="900" b="1" dirty="0">
                <a:solidFill>
                  <a:schemeClr val="tx1"/>
                </a:solidFill>
              </a:rPr>
              <a:t>25 mars 2021, 18h à 20h</a:t>
            </a:r>
          </a:p>
          <a:p>
            <a:pPr algn="r"/>
            <a:r>
              <a:rPr lang="fr-CA" sz="900" b="1" dirty="0">
                <a:solidFill>
                  <a:schemeClr val="tx1"/>
                </a:solidFill>
              </a:rPr>
              <a:t>29 avril 2021, 13h à 15h</a:t>
            </a:r>
          </a:p>
        </p:txBody>
      </p:sp>
      <p:sp>
        <p:nvSpPr>
          <p:cNvPr id="9" name="ZoneTexte 8">
            <a:extLst>
              <a:ext uri="{FF2B5EF4-FFF2-40B4-BE49-F238E27FC236}">
                <a16:creationId xmlns:a16="http://schemas.microsoft.com/office/drawing/2014/main" id="{BE9F28C8-9315-4451-BA0C-D79E87AAFD29}"/>
              </a:ext>
            </a:extLst>
          </p:cNvPr>
          <p:cNvSpPr txBox="1"/>
          <p:nvPr/>
        </p:nvSpPr>
        <p:spPr>
          <a:xfrm>
            <a:off x="1802011" y="4275180"/>
            <a:ext cx="3429000" cy="577081"/>
          </a:xfrm>
          <a:prstGeom prst="rect">
            <a:avLst/>
          </a:prstGeom>
          <a:noFill/>
        </p:spPr>
        <p:txBody>
          <a:bodyPr wrap="square">
            <a:spAutoFit/>
          </a:bodyPr>
          <a:lstStyle/>
          <a:p>
            <a:r>
              <a:rPr lang="fr-CA" sz="1050" dirty="0">
                <a:latin typeface="+mn-lt"/>
              </a:rPr>
              <a:t>Pour en savoir davantage :</a:t>
            </a:r>
          </a:p>
          <a:p>
            <a:r>
              <a:rPr lang="fr-CA" sz="1050" dirty="0">
                <a:hlinkClick r:id="rId5"/>
              </a:rPr>
              <a:t>https://ogsl.ca/fr/formations/</a:t>
            </a:r>
            <a:endParaRPr lang="fr-CA" sz="1050" dirty="0"/>
          </a:p>
          <a:p>
            <a:endParaRPr lang="fr-CA" sz="1050" dirty="0"/>
          </a:p>
        </p:txBody>
      </p:sp>
    </p:spTree>
    <p:extLst>
      <p:ext uri="{BB962C8B-B14F-4D97-AF65-F5344CB8AC3E}">
        <p14:creationId xmlns:p14="http://schemas.microsoft.com/office/powerpoint/2010/main" val="4254376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2CC9B22-3C8F-40C7-B21C-7FB50976B8E2}"/>
              </a:ext>
            </a:extLst>
          </p:cNvPr>
          <p:cNvPicPr>
            <a:picLocks noChangeAspect="1"/>
          </p:cNvPicPr>
          <p:nvPr/>
        </p:nvPicPr>
        <p:blipFill>
          <a:blip r:embed="rId3"/>
          <a:stretch>
            <a:fillRect/>
          </a:stretch>
        </p:blipFill>
        <p:spPr>
          <a:xfrm>
            <a:off x="-1786" y="-2724"/>
            <a:ext cx="9147082" cy="5145657"/>
          </a:xfrm>
          <a:prstGeom prst="rect">
            <a:avLst/>
          </a:prstGeom>
        </p:spPr>
      </p:pic>
      <p:pic>
        <p:nvPicPr>
          <p:cNvPr id="5" name="Graphic 4">
            <a:extLst>
              <a:ext uri="{FF2B5EF4-FFF2-40B4-BE49-F238E27FC236}">
                <a16:creationId xmlns:a16="http://schemas.microsoft.com/office/drawing/2014/main" id="{A418EADC-F7EF-0C46-BA98-AE97A052A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5357" y="1254488"/>
            <a:ext cx="2057400" cy="1171575"/>
          </a:xfrm>
          <a:prstGeom prst="rect">
            <a:avLst/>
          </a:prstGeom>
        </p:spPr>
      </p:pic>
    </p:spTree>
    <p:extLst>
      <p:ext uri="{BB962C8B-B14F-4D97-AF65-F5344CB8AC3E}">
        <p14:creationId xmlns:p14="http://schemas.microsoft.com/office/powerpoint/2010/main" val="2407842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BE8B9D4-5CCE-494C-A5A5-8B4179C02E40}"/>
              </a:ext>
            </a:extLst>
          </p:cNvPr>
          <p:cNvPicPr>
            <a:picLocks noChangeAspect="1"/>
          </p:cNvPicPr>
          <p:nvPr/>
        </p:nvPicPr>
        <p:blipFill rotWithShape="1">
          <a:blip r:embed="rId3"/>
          <a:srcRect l="14701" r="38696"/>
          <a:stretch/>
        </p:blipFill>
        <p:spPr>
          <a:xfrm>
            <a:off x="3137338" y="1213945"/>
            <a:ext cx="3252753" cy="3328168"/>
          </a:xfrm>
          <a:prstGeom prst="rect">
            <a:avLst/>
          </a:prstGeom>
          <a:ln>
            <a:noFill/>
          </a:ln>
        </p:spPr>
      </p:pic>
      <p:sp>
        <p:nvSpPr>
          <p:cNvPr id="2" name="Title 1">
            <a:extLst>
              <a:ext uri="{FF2B5EF4-FFF2-40B4-BE49-F238E27FC236}">
                <a16:creationId xmlns:a16="http://schemas.microsoft.com/office/drawing/2014/main" id="{D9D963C4-4A16-9045-B405-89012D0BBA58}"/>
              </a:ext>
            </a:extLst>
          </p:cNvPr>
          <p:cNvSpPr>
            <a:spLocks noGrp="1"/>
          </p:cNvSpPr>
          <p:nvPr>
            <p:ph type="title"/>
          </p:nvPr>
        </p:nvSpPr>
        <p:spPr>
          <a:xfrm>
            <a:off x="656035" y="465534"/>
            <a:ext cx="2694138" cy="1858322"/>
          </a:xfrm>
        </p:spPr>
        <p:txBody>
          <a:bodyPr lIns="0" tIns="0" rIns="0" bIns="0" anchor="t">
            <a:normAutofit fontScale="90000"/>
          </a:bodyPr>
          <a:lstStyle/>
          <a:p>
            <a:pPr>
              <a:lnSpc>
                <a:spcPts val="3825"/>
              </a:lnSpc>
            </a:pPr>
            <a:r>
              <a:rPr lang="fr-CA" sz="3600" b="1" dirty="0">
                <a:solidFill>
                  <a:srgbClr val="005FAA"/>
                </a:solidFill>
                <a:latin typeface="+mn-lt"/>
                <a:cs typeface="Poppins" pitchFamily="2" charset="77"/>
              </a:rPr>
              <a:t>Un océan en santé est un océan diversifié</a:t>
            </a:r>
          </a:p>
        </p:txBody>
      </p:sp>
      <p:sp>
        <p:nvSpPr>
          <p:cNvPr id="3" name="Content Placeholder 2">
            <a:extLst>
              <a:ext uri="{FF2B5EF4-FFF2-40B4-BE49-F238E27FC236}">
                <a16:creationId xmlns:a16="http://schemas.microsoft.com/office/drawing/2014/main" id="{8B4A9B26-4A59-8A46-8414-F1B306BC3FB3}"/>
              </a:ext>
            </a:extLst>
          </p:cNvPr>
          <p:cNvSpPr>
            <a:spLocks noGrp="1"/>
          </p:cNvSpPr>
          <p:nvPr>
            <p:ph sz="half" idx="1"/>
          </p:nvPr>
        </p:nvSpPr>
        <p:spPr>
          <a:xfrm>
            <a:off x="780708" y="2323856"/>
            <a:ext cx="1933428" cy="1044986"/>
          </a:xfrm>
        </p:spPr>
        <p:txBody>
          <a:bodyPr lIns="0" tIns="0" rIns="0" bIns="0"/>
          <a:lstStyle/>
          <a:p>
            <a:pPr marL="0" indent="0">
              <a:lnSpc>
                <a:spcPts val="1950"/>
              </a:lnSpc>
              <a:buNone/>
            </a:pPr>
            <a:r>
              <a:rPr lang="fr-CA" sz="1500" dirty="0">
                <a:solidFill>
                  <a:srgbClr val="005FAA"/>
                </a:solidFill>
                <a:cs typeface="Poppins" pitchFamily="2" charset="77"/>
              </a:rPr>
              <a:t>Les océans apportent des services essentiels à l’humanité!</a:t>
            </a:r>
          </a:p>
        </p:txBody>
      </p:sp>
      <p:sp>
        <p:nvSpPr>
          <p:cNvPr id="4" name="Content Placeholder 3">
            <a:extLst>
              <a:ext uri="{FF2B5EF4-FFF2-40B4-BE49-F238E27FC236}">
                <a16:creationId xmlns:a16="http://schemas.microsoft.com/office/drawing/2014/main" id="{20DE0D7B-22E9-BF48-B0B3-A7808AA86B17}"/>
              </a:ext>
            </a:extLst>
          </p:cNvPr>
          <p:cNvSpPr>
            <a:spLocks noGrp="1"/>
          </p:cNvSpPr>
          <p:nvPr>
            <p:ph sz="half" idx="2"/>
          </p:nvPr>
        </p:nvSpPr>
        <p:spPr>
          <a:xfrm>
            <a:off x="5791241" y="4210500"/>
            <a:ext cx="2065077" cy="412286"/>
          </a:xfrm>
        </p:spPr>
        <p:txBody>
          <a:bodyPr wrap="square" lIns="0" tIns="0" rIns="0" bIns="0"/>
          <a:lstStyle/>
          <a:p>
            <a:pPr marL="0" indent="0">
              <a:buNone/>
            </a:pPr>
            <a:r>
              <a:rPr lang="fr-CA" sz="1500" b="1" dirty="0">
                <a:solidFill>
                  <a:srgbClr val="005FAA"/>
                </a:solidFill>
                <a:latin typeface="Arial" panose="020B0604020202020204" pitchFamily="34" charset="0"/>
                <a:cs typeface="Arial" panose="020B0604020202020204" pitchFamily="34" charset="0"/>
              </a:rPr>
              <a:t>Diversité</a:t>
            </a:r>
            <a:endParaRPr lang="fr-CA" sz="1500" dirty="0">
              <a:solidFill>
                <a:srgbClr val="005FAA"/>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4CB89B6-54FE-3749-B335-C614090DE8F1}"/>
              </a:ext>
            </a:extLst>
          </p:cNvPr>
          <p:cNvSpPr/>
          <p:nvPr/>
        </p:nvSpPr>
        <p:spPr>
          <a:xfrm>
            <a:off x="5974269" y="1591610"/>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1" name="Oval 10">
            <a:extLst>
              <a:ext uri="{FF2B5EF4-FFF2-40B4-BE49-F238E27FC236}">
                <a16:creationId xmlns:a16="http://schemas.microsoft.com/office/drawing/2014/main" id="{FE7E70FE-6DB8-EC46-8DD8-5DE3F7CE6D46}"/>
              </a:ext>
            </a:extLst>
          </p:cNvPr>
          <p:cNvSpPr/>
          <p:nvPr/>
        </p:nvSpPr>
        <p:spPr>
          <a:xfrm>
            <a:off x="6502414" y="270392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CD04E5BC-50B9-644C-AFF2-4B0C4A2F0166}"/>
              </a:ext>
            </a:extLst>
          </p:cNvPr>
          <p:cNvSpPr/>
          <p:nvPr/>
        </p:nvSpPr>
        <p:spPr>
          <a:xfrm>
            <a:off x="4697429" y="100997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1" name="Oval 20">
            <a:extLst>
              <a:ext uri="{FF2B5EF4-FFF2-40B4-BE49-F238E27FC236}">
                <a16:creationId xmlns:a16="http://schemas.microsoft.com/office/drawing/2014/main" id="{CF4B6E27-ECDE-F548-91C4-B410B4726905}"/>
              </a:ext>
            </a:extLst>
          </p:cNvPr>
          <p:cNvSpPr/>
          <p:nvPr/>
        </p:nvSpPr>
        <p:spPr>
          <a:xfrm>
            <a:off x="3105806" y="1079938"/>
            <a:ext cx="3307934" cy="3259646"/>
          </a:xfrm>
          <a:prstGeom prst="ellipse">
            <a:avLst/>
          </a:pr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Rectangle 21">
            <a:extLst>
              <a:ext uri="{FF2B5EF4-FFF2-40B4-BE49-F238E27FC236}">
                <a16:creationId xmlns:a16="http://schemas.microsoft.com/office/drawing/2014/main" id="{E86C21AB-1EDF-6945-9807-E7C166C265EA}"/>
              </a:ext>
            </a:extLst>
          </p:cNvPr>
          <p:cNvSpPr/>
          <p:nvPr/>
        </p:nvSpPr>
        <p:spPr>
          <a:xfrm>
            <a:off x="4638839" y="726916"/>
            <a:ext cx="1492716" cy="300082"/>
          </a:xfrm>
          <a:prstGeom prst="rect">
            <a:avLst/>
          </a:prstGeom>
        </p:spPr>
        <p:txBody>
          <a:bodyPr wrap="none">
            <a:spAutoFit/>
          </a:bodyPr>
          <a:lstStyle/>
          <a:p>
            <a:pPr defTabSz="685800">
              <a:buClrTx/>
            </a:pPr>
            <a:r>
              <a:rPr lang="fr-CA" sz="1350" kern="1200" dirty="0">
                <a:solidFill>
                  <a:srgbClr val="005FAA"/>
                </a:solidFill>
                <a:latin typeface="Arial" panose="020B0604020202020204" pitchFamily="34" charset="0"/>
                <a:ea typeface="+mn-ea"/>
                <a:cs typeface="Arial" panose="020B0604020202020204" pitchFamily="34" charset="0"/>
              </a:rPr>
              <a:t>Espaces de loisir</a:t>
            </a:r>
            <a:endParaRPr lang="fr-CA" sz="1500" kern="1200" dirty="0">
              <a:solidFill>
                <a:srgbClr val="005FAA"/>
              </a:solidFill>
              <a:latin typeface="Arial" panose="020B0604020202020204" pitchFamily="34" charset="0"/>
              <a:ea typeface="+mn-ea"/>
              <a:cs typeface="Arial" panose="020B0604020202020204" pitchFamily="34" charset="0"/>
            </a:endParaRPr>
          </a:p>
        </p:txBody>
      </p:sp>
      <p:sp>
        <p:nvSpPr>
          <p:cNvPr id="23" name="Rectangle 22">
            <a:extLst>
              <a:ext uri="{FF2B5EF4-FFF2-40B4-BE49-F238E27FC236}">
                <a16:creationId xmlns:a16="http://schemas.microsoft.com/office/drawing/2014/main" id="{517C64FE-9854-4145-B167-0503F061CE03}"/>
              </a:ext>
            </a:extLst>
          </p:cNvPr>
          <p:cNvSpPr/>
          <p:nvPr/>
        </p:nvSpPr>
        <p:spPr>
          <a:xfrm>
            <a:off x="6159655" y="1497724"/>
            <a:ext cx="2312546" cy="507831"/>
          </a:xfrm>
          <a:prstGeom prst="rect">
            <a:avLst/>
          </a:prstGeom>
        </p:spPr>
        <p:txBody>
          <a:bodyPr wrap="square">
            <a:spAutoFit/>
          </a:bodyPr>
          <a:lstStyle/>
          <a:p>
            <a:pPr defTabSz="685800">
              <a:buClrTx/>
            </a:pPr>
            <a:r>
              <a:rPr lang="fr-CA" sz="1350" b="1" kern="1200" dirty="0">
                <a:solidFill>
                  <a:srgbClr val="005FAA"/>
                </a:solidFill>
                <a:latin typeface="Arial" panose="020B0604020202020204" pitchFamily="34" charset="0"/>
                <a:ea typeface="+mn-ea"/>
                <a:cs typeface="Arial" panose="020B0604020202020204" pitchFamily="34" charset="0"/>
              </a:rPr>
              <a:t>Ressources</a:t>
            </a:r>
            <a:r>
              <a:rPr lang="en-US" sz="1350" kern="1200" dirty="0">
                <a:solidFill>
                  <a:srgbClr val="005FAA"/>
                </a:solidFill>
                <a:latin typeface="Arial" panose="020B0604020202020204" pitchFamily="34" charset="0"/>
                <a:ea typeface="+mn-ea"/>
                <a:cs typeface="Arial" panose="020B0604020202020204" pitchFamily="34" charset="0"/>
              </a:rPr>
              <a:t> (ex : nutrition, transport)</a:t>
            </a:r>
          </a:p>
        </p:txBody>
      </p:sp>
      <p:sp>
        <p:nvSpPr>
          <p:cNvPr id="24" name="Rectangle 23">
            <a:extLst>
              <a:ext uri="{FF2B5EF4-FFF2-40B4-BE49-F238E27FC236}">
                <a16:creationId xmlns:a16="http://schemas.microsoft.com/office/drawing/2014/main" id="{28CE7AD4-440C-2C47-ABE9-4F3674107B6F}"/>
              </a:ext>
            </a:extLst>
          </p:cNvPr>
          <p:cNvSpPr/>
          <p:nvPr/>
        </p:nvSpPr>
        <p:spPr>
          <a:xfrm>
            <a:off x="6635658" y="2648607"/>
            <a:ext cx="1939019" cy="715581"/>
          </a:xfrm>
          <a:prstGeom prst="rect">
            <a:avLst/>
          </a:prstGeom>
        </p:spPr>
        <p:txBody>
          <a:bodyPr wrap="square">
            <a:spAutoFit/>
          </a:bodyPr>
          <a:lstStyle/>
          <a:p>
            <a:pPr defTabSz="685800">
              <a:buClrTx/>
            </a:pPr>
            <a:r>
              <a:rPr lang="fr-CA" sz="1350" b="1" kern="1200" dirty="0">
                <a:solidFill>
                  <a:srgbClr val="005FAA"/>
                </a:solidFill>
                <a:latin typeface="Arial" panose="020B0604020202020204" pitchFamily="34" charset="0"/>
                <a:ea typeface="+mn-ea"/>
                <a:cs typeface="Arial" panose="020B0604020202020204" pitchFamily="34" charset="0"/>
              </a:rPr>
              <a:t>Processus planétaires </a:t>
            </a:r>
          </a:p>
          <a:p>
            <a:pPr defTabSz="685800">
              <a:buClrTx/>
            </a:pPr>
            <a:r>
              <a:rPr lang="fr-CA" sz="1350" b="1" kern="1200" dirty="0">
                <a:solidFill>
                  <a:srgbClr val="005FAA"/>
                </a:solidFill>
                <a:latin typeface="Arial" panose="020B0604020202020204" pitchFamily="34" charset="0"/>
                <a:ea typeface="+mn-ea"/>
                <a:cs typeface="Arial" panose="020B0604020202020204" pitchFamily="34" charset="0"/>
              </a:rPr>
              <a:t>bio-géo-chimique</a:t>
            </a:r>
            <a:endParaRPr lang="fr-CA" sz="1350" kern="1200" dirty="0">
              <a:solidFill>
                <a:srgbClr val="005FAA"/>
              </a:solidFill>
              <a:latin typeface="Arial" panose="020B0604020202020204" pitchFamily="34" charset="0"/>
              <a:ea typeface="+mn-ea"/>
              <a:cs typeface="Arial" panose="020B0604020202020204" pitchFamily="34" charset="0"/>
            </a:endParaRPr>
          </a:p>
        </p:txBody>
      </p:sp>
      <p:sp>
        <p:nvSpPr>
          <p:cNvPr id="25" name="Oval 24">
            <a:extLst>
              <a:ext uri="{FF2B5EF4-FFF2-40B4-BE49-F238E27FC236}">
                <a16:creationId xmlns:a16="http://schemas.microsoft.com/office/drawing/2014/main" id="{47D3899B-F7CE-5F4B-9AD6-C5DCDC759429}"/>
              </a:ext>
            </a:extLst>
          </p:cNvPr>
          <p:cNvSpPr/>
          <p:nvPr/>
        </p:nvSpPr>
        <p:spPr>
          <a:xfrm>
            <a:off x="2991507" y="2720491"/>
            <a:ext cx="3566888" cy="1757042"/>
          </a:xfrm>
          <a:custGeom>
            <a:avLst/>
            <a:gdLst>
              <a:gd name="connsiteX0" fmla="*/ 0 w 4754853"/>
              <a:gd name="connsiteY0" fmla="*/ 2342722 h 4685444"/>
              <a:gd name="connsiteX1" fmla="*/ 2377427 w 4754853"/>
              <a:gd name="connsiteY1" fmla="*/ 0 h 4685444"/>
              <a:gd name="connsiteX2" fmla="*/ 4754854 w 4754853"/>
              <a:gd name="connsiteY2" fmla="*/ 2342722 h 4685444"/>
              <a:gd name="connsiteX3" fmla="*/ 2377427 w 4754853"/>
              <a:gd name="connsiteY3" fmla="*/ 4685444 h 4685444"/>
              <a:gd name="connsiteX4" fmla="*/ 0 w 4754853"/>
              <a:gd name="connsiteY4" fmla="*/ 2342722 h 4685444"/>
              <a:gd name="connsiteX0" fmla="*/ 0 w 4820941"/>
              <a:gd name="connsiteY0" fmla="*/ 292841 h 2635563"/>
              <a:gd name="connsiteX1" fmla="*/ 4754854 w 4820941"/>
              <a:gd name="connsiteY1" fmla="*/ 292841 h 2635563"/>
              <a:gd name="connsiteX2" fmla="*/ 2377427 w 4820941"/>
              <a:gd name="connsiteY2" fmla="*/ 2635563 h 2635563"/>
              <a:gd name="connsiteX3" fmla="*/ 0 w 4820941"/>
              <a:gd name="connsiteY3" fmla="*/ 292841 h 2635563"/>
              <a:gd name="connsiteX0" fmla="*/ 4754854 w 4846294"/>
              <a:gd name="connsiteY0" fmla="*/ 282311 h 2625033"/>
              <a:gd name="connsiteX1" fmla="*/ 2377427 w 4846294"/>
              <a:gd name="connsiteY1" fmla="*/ 2625033 h 2625033"/>
              <a:gd name="connsiteX2" fmla="*/ 0 w 4846294"/>
              <a:gd name="connsiteY2" fmla="*/ 282311 h 2625033"/>
              <a:gd name="connsiteX3" fmla="*/ 4846294 w 4846294"/>
              <a:gd name="connsiteY3" fmla="*/ 373751 h 2625033"/>
              <a:gd name="connsiteX0" fmla="*/ 4777022 w 4843109"/>
              <a:gd name="connsiteY0" fmla="*/ 281962 h 2624684"/>
              <a:gd name="connsiteX1" fmla="*/ 2399595 w 4843109"/>
              <a:gd name="connsiteY1" fmla="*/ 2624684 h 2624684"/>
              <a:gd name="connsiteX2" fmla="*/ 22168 w 4843109"/>
              <a:gd name="connsiteY2" fmla="*/ 281962 h 2624684"/>
              <a:gd name="connsiteX3" fmla="*/ 3638752 w 4843109"/>
              <a:gd name="connsiteY3" fmla="*/ 362892 h 2624684"/>
              <a:gd name="connsiteX0" fmla="*/ 4777022 w 4843109"/>
              <a:gd name="connsiteY0" fmla="*/ 0 h 2342722"/>
              <a:gd name="connsiteX1" fmla="*/ 2399595 w 4843109"/>
              <a:gd name="connsiteY1" fmla="*/ 2342722 h 2342722"/>
              <a:gd name="connsiteX2" fmla="*/ 22168 w 4843109"/>
              <a:gd name="connsiteY2" fmla="*/ 0 h 2342722"/>
              <a:gd name="connsiteX0" fmla="*/ 4764977 w 4831064"/>
              <a:gd name="connsiteY0" fmla="*/ 0 h 2342722"/>
              <a:gd name="connsiteX1" fmla="*/ 2387550 w 4831064"/>
              <a:gd name="connsiteY1" fmla="*/ 2342722 h 2342722"/>
              <a:gd name="connsiteX2" fmla="*/ 10123 w 4831064"/>
              <a:gd name="connsiteY2" fmla="*/ 0 h 2342722"/>
              <a:gd name="connsiteX0" fmla="*/ 4764977 w 4773758"/>
              <a:gd name="connsiteY0" fmla="*/ 0 h 2342722"/>
              <a:gd name="connsiteX1" fmla="*/ 2387550 w 4773758"/>
              <a:gd name="connsiteY1" fmla="*/ 2342722 h 2342722"/>
              <a:gd name="connsiteX2" fmla="*/ 10123 w 4773758"/>
              <a:gd name="connsiteY2" fmla="*/ 0 h 2342722"/>
              <a:gd name="connsiteX0" fmla="*/ 4764977 w 4765014"/>
              <a:gd name="connsiteY0" fmla="*/ 0 h 2342722"/>
              <a:gd name="connsiteX1" fmla="*/ 2387550 w 4765014"/>
              <a:gd name="connsiteY1" fmla="*/ 2342722 h 2342722"/>
              <a:gd name="connsiteX2" fmla="*/ 10123 w 4765014"/>
              <a:gd name="connsiteY2" fmla="*/ 0 h 2342722"/>
              <a:gd name="connsiteX0" fmla="*/ 4764977 w 4765974"/>
              <a:gd name="connsiteY0" fmla="*/ 0 h 2342722"/>
              <a:gd name="connsiteX1" fmla="*/ 2387550 w 4765974"/>
              <a:gd name="connsiteY1" fmla="*/ 2342722 h 2342722"/>
              <a:gd name="connsiteX2" fmla="*/ 10123 w 4765974"/>
              <a:gd name="connsiteY2" fmla="*/ 0 h 2342722"/>
              <a:gd name="connsiteX0" fmla="*/ 4754854 w 4755851"/>
              <a:gd name="connsiteY0" fmla="*/ 0 h 2342722"/>
              <a:gd name="connsiteX1" fmla="*/ 2377427 w 4755851"/>
              <a:gd name="connsiteY1" fmla="*/ 2342722 h 2342722"/>
              <a:gd name="connsiteX2" fmla="*/ 0 w 4755851"/>
              <a:gd name="connsiteY2" fmla="*/ 0 h 2342722"/>
            </a:gdLst>
            <a:ahLst/>
            <a:cxnLst>
              <a:cxn ang="0">
                <a:pos x="connsiteX0" y="connsiteY0"/>
              </a:cxn>
              <a:cxn ang="0">
                <a:pos x="connsiteX1" y="connsiteY1"/>
              </a:cxn>
              <a:cxn ang="0">
                <a:pos x="connsiteX2" y="connsiteY2"/>
              </a:cxn>
            </a:cxnLst>
            <a:rect l="l" t="t" r="r" b="b"/>
            <a:pathLst>
              <a:path w="4755851" h="2342722">
                <a:moveTo>
                  <a:pt x="4754854" y="0"/>
                </a:moveTo>
                <a:cubicBezTo>
                  <a:pt x="4793741" y="1231282"/>
                  <a:pt x="3690444" y="2342722"/>
                  <a:pt x="2377427" y="2342722"/>
                </a:cubicBezTo>
                <a:cubicBezTo>
                  <a:pt x="1064410" y="2342722"/>
                  <a:pt x="14191" y="1301875"/>
                  <a:pt x="0" y="0"/>
                </a:cubicBezTo>
              </a:path>
            </a:pathLst>
          </a:cu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7F6DE8CA-78CE-DD46-B4F3-90A7E57F5617}"/>
              </a:ext>
            </a:extLst>
          </p:cNvPr>
          <p:cNvSpPr/>
          <p:nvPr/>
        </p:nvSpPr>
        <p:spPr>
          <a:xfrm>
            <a:off x="5566583" y="4193629"/>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C8757A79-EA60-B94A-84CD-D492FA00E6F0}"/>
              </a:ext>
            </a:extLst>
          </p:cNvPr>
          <p:cNvSpPr/>
          <p:nvPr/>
        </p:nvSpPr>
        <p:spPr>
          <a:xfrm>
            <a:off x="2936054" y="2625756"/>
            <a:ext cx="118241" cy="118241"/>
          </a:xfrm>
          <a:prstGeom prst="ellipse">
            <a:avLst/>
          </a:prstGeom>
          <a:solidFill>
            <a:schemeClr val="bg1"/>
          </a:solidFill>
          <a:ln w="22225">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12687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C6119154-B2D9-4D41-8483-6FF3C1201D81}"/>
              </a:ext>
            </a:extLst>
          </p:cNvPr>
          <p:cNvPicPr>
            <a:picLocks noGrp="1" noChangeAspect="1"/>
          </p:cNvPicPr>
          <p:nvPr>
            <p:ph sz="half" idx="1"/>
          </p:nvPr>
        </p:nvPicPr>
        <p:blipFill>
          <a:blip r:embed="rId3"/>
          <a:stretch>
            <a:fillRect/>
          </a:stretch>
        </p:blipFill>
        <p:spPr>
          <a:xfrm>
            <a:off x="2528870" y="703926"/>
            <a:ext cx="6465978" cy="4071662"/>
          </a:xfrm>
        </p:spPr>
      </p:pic>
      <p:sp>
        <p:nvSpPr>
          <p:cNvPr id="5" name="Title 1">
            <a:extLst>
              <a:ext uri="{FF2B5EF4-FFF2-40B4-BE49-F238E27FC236}">
                <a16:creationId xmlns:a16="http://schemas.microsoft.com/office/drawing/2014/main" id="{2B4B081E-BA74-4146-9BF1-288776EA5E6B}"/>
              </a:ext>
            </a:extLst>
          </p:cNvPr>
          <p:cNvSpPr txBox="1">
            <a:spLocks/>
          </p:cNvSpPr>
          <p:nvPr/>
        </p:nvSpPr>
        <p:spPr>
          <a:xfrm>
            <a:off x="249873" y="703926"/>
            <a:ext cx="2533304" cy="3662827"/>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fr-CA" sz="2600" b="1" dirty="0">
                <a:solidFill>
                  <a:srgbClr val="005FAA"/>
                </a:solidFill>
                <a:latin typeface="+mn-lt"/>
                <a:cs typeface="Poppins SemiBold" pitchFamily="2" charset="77"/>
              </a:rPr>
              <a:t>La gestion scientifique et  la conservation rationnelles des océans</a:t>
            </a:r>
          </a:p>
          <a:p>
            <a:pPr defTabSz="685800">
              <a:buClrTx/>
            </a:pPr>
            <a:r>
              <a:rPr lang="fr-CA" sz="2600" b="1" dirty="0">
                <a:solidFill>
                  <a:srgbClr val="005FAA"/>
                </a:solidFill>
                <a:latin typeface="+mn-lt"/>
                <a:cs typeface="Poppins SemiBold" pitchFamily="2" charset="77"/>
              </a:rPr>
              <a:t>s’entament par des données complètes sur la biodiversité et la biogéographie</a:t>
            </a:r>
            <a:endParaRPr lang="en-GB" sz="2600" dirty="0">
              <a:solidFill>
                <a:prstClr val="black"/>
              </a:solidFill>
              <a:latin typeface="+mn-lt"/>
              <a:cs typeface="Calibri" panose="020F0502020204030204"/>
            </a:endParaRPr>
          </a:p>
        </p:txBody>
      </p:sp>
    </p:spTree>
    <p:extLst>
      <p:ext uri="{BB962C8B-B14F-4D97-AF65-F5344CB8AC3E}">
        <p14:creationId xmlns:p14="http://schemas.microsoft.com/office/powerpoint/2010/main" val="3488891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3BC5950-23D7-7849-A811-941853E48056}"/>
              </a:ext>
            </a:extLst>
          </p:cNvPr>
          <p:cNvPicPr>
            <a:picLocks noChangeAspect="1"/>
          </p:cNvPicPr>
          <p:nvPr/>
        </p:nvPicPr>
        <p:blipFill rotWithShape="1">
          <a:blip r:embed="rId3"/>
          <a:srcRect r="4731" b="16689"/>
          <a:stretch/>
        </p:blipFill>
        <p:spPr>
          <a:xfrm>
            <a:off x="2476489" y="0"/>
            <a:ext cx="6667511" cy="5143500"/>
          </a:xfrm>
          <a:prstGeom prst="rect">
            <a:avLst/>
          </a:prstGeom>
        </p:spPr>
      </p:pic>
      <p:sp>
        <p:nvSpPr>
          <p:cNvPr id="2" name="Title 1">
            <a:extLst>
              <a:ext uri="{FF2B5EF4-FFF2-40B4-BE49-F238E27FC236}">
                <a16:creationId xmlns:a16="http://schemas.microsoft.com/office/drawing/2014/main" id="{A4DC164A-03CF-7245-AE52-386802693F89}"/>
              </a:ext>
            </a:extLst>
          </p:cNvPr>
          <p:cNvSpPr>
            <a:spLocks noGrp="1"/>
          </p:cNvSpPr>
          <p:nvPr>
            <p:ph type="title"/>
          </p:nvPr>
        </p:nvSpPr>
        <p:spPr>
          <a:xfrm>
            <a:off x="656035" y="441888"/>
            <a:ext cx="2160985" cy="2737370"/>
          </a:xfrm>
        </p:spPr>
        <p:txBody>
          <a:bodyPr lIns="0" tIns="0" rIns="0" bIns="0"/>
          <a:lstStyle/>
          <a:p>
            <a:r>
              <a:rPr lang="en-US" sz="3600" b="1" dirty="0" err="1">
                <a:solidFill>
                  <a:srgbClr val="005FAA"/>
                </a:solidFill>
                <a:latin typeface="+mn-lt"/>
                <a:cs typeface="Poppins" pitchFamily="2" charset="77"/>
              </a:rPr>
              <a:t>Récolter</a:t>
            </a:r>
            <a:r>
              <a:rPr lang="en-US" sz="3600" b="1" dirty="0">
                <a:solidFill>
                  <a:srgbClr val="005FAA"/>
                </a:solidFill>
                <a:latin typeface="+mn-lt"/>
                <a:cs typeface="Poppins" pitchFamily="2" charset="77"/>
              </a:rPr>
              <a:t>, </a:t>
            </a:r>
            <a:r>
              <a:rPr lang="en-US" sz="3600" b="1" dirty="0" err="1">
                <a:solidFill>
                  <a:srgbClr val="005FAA"/>
                </a:solidFill>
                <a:latin typeface="+mn-lt"/>
                <a:cs typeface="Poppins" pitchFamily="2" charset="77"/>
              </a:rPr>
              <a:t>analyser</a:t>
            </a:r>
            <a:r>
              <a:rPr lang="en-US" sz="3600" b="1" dirty="0">
                <a:solidFill>
                  <a:srgbClr val="005FAA"/>
                </a:solidFill>
                <a:latin typeface="+mn-lt"/>
                <a:cs typeface="Poppins" pitchFamily="2" charset="77"/>
              </a:rPr>
              <a:t>, archiver, </a:t>
            </a:r>
            <a:r>
              <a:rPr lang="en-US" sz="3600" b="1" dirty="0" err="1">
                <a:solidFill>
                  <a:srgbClr val="005FAA"/>
                </a:solidFill>
                <a:latin typeface="+mn-lt"/>
                <a:cs typeface="Poppins" pitchFamily="2" charset="77"/>
              </a:rPr>
              <a:t>répéter</a:t>
            </a:r>
            <a:endParaRPr lang="en-US" sz="3600" b="1" dirty="0">
              <a:solidFill>
                <a:srgbClr val="005FAA"/>
              </a:solidFill>
              <a:latin typeface="+mn-lt"/>
              <a:cs typeface="Poppins" pitchFamily="2" charset="77"/>
            </a:endParaRPr>
          </a:p>
        </p:txBody>
      </p:sp>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986249" y="2515711"/>
            <a:ext cx="1803386" cy="1354725"/>
          </a:xfrm>
        </p:spPr>
        <p:txBody>
          <a:bodyPr lIns="0" tIns="0" rIns="0" bIns="0"/>
          <a:lstStyle/>
          <a:p>
            <a:pPr marL="0" indent="0">
              <a:lnSpc>
                <a:spcPts val="1500"/>
              </a:lnSpc>
              <a:buNone/>
            </a:pPr>
            <a:r>
              <a:rPr lang="fr-CA" sz="1500" dirty="0">
                <a:solidFill>
                  <a:srgbClr val="005FAA"/>
                </a:solidFill>
                <a:cs typeface="Poppins" pitchFamily="2" charset="77"/>
              </a:rPr>
              <a:t>Une mine de données sur diverses espèces marines, habitats et écosystèmes entiers existe déjà!</a:t>
            </a:r>
            <a:endParaRPr lang="en-GB" sz="1500" dirty="0">
              <a:solidFill>
                <a:srgbClr val="005FAA"/>
              </a:solidFill>
              <a:cs typeface="Poppins" pitchFamily="2" charset="77"/>
            </a:endParaRPr>
          </a:p>
        </p:txBody>
      </p:sp>
      <p:sp>
        <p:nvSpPr>
          <p:cNvPr id="12" name="Content Placeholder 2">
            <a:extLst>
              <a:ext uri="{FF2B5EF4-FFF2-40B4-BE49-F238E27FC236}">
                <a16:creationId xmlns:a16="http://schemas.microsoft.com/office/drawing/2014/main" id="{DBE7AC05-E40F-2B4F-AFB0-8770C8F1B378}"/>
              </a:ext>
            </a:extLst>
          </p:cNvPr>
          <p:cNvSpPr txBox="1">
            <a:spLocks/>
          </p:cNvSpPr>
          <p:nvPr/>
        </p:nvSpPr>
        <p:spPr>
          <a:xfrm>
            <a:off x="6854844" y="659770"/>
            <a:ext cx="1697949" cy="2519488"/>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650"/>
              </a:lnSpc>
              <a:spcBef>
                <a:spcPts val="750"/>
              </a:spcBef>
              <a:buClrTx/>
              <a:buNone/>
            </a:pPr>
            <a:r>
              <a:rPr lang="en-GB" sz="1500" dirty="0">
                <a:solidFill>
                  <a:srgbClr val="005FAA"/>
                </a:solidFill>
                <a:cs typeface="Poppins" pitchFamily="2" charset="77"/>
              </a:rPr>
              <a:t>… </a:t>
            </a:r>
            <a:r>
              <a:rPr lang="fr-CA" sz="1500" dirty="0">
                <a:solidFill>
                  <a:srgbClr val="005FAA"/>
                </a:solidFill>
                <a:cs typeface="Poppins" pitchFamily="2" charset="77"/>
              </a:rPr>
              <a:t>mais l'accès à ces données nécessite des efforts extraordinaires de la part des utilisateurs individuels pour recueillir et assembler des informations disjointes.</a:t>
            </a:r>
            <a:endParaRPr lang="en-US" sz="1500" b="1" dirty="0">
              <a:solidFill>
                <a:srgbClr val="005FAA"/>
              </a:solidFill>
              <a:cs typeface="Poppins" pitchFamily="2" charset="77"/>
            </a:endParaRPr>
          </a:p>
        </p:txBody>
      </p:sp>
    </p:spTree>
    <p:extLst>
      <p:ext uri="{BB962C8B-B14F-4D97-AF65-F5344CB8AC3E}">
        <p14:creationId xmlns:p14="http://schemas.microsoft.com/office/powerpoint/2010/main" val="3541000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1001C16B-291E-3A43-B0AA-B2772330C311}"/>
              </a:ext>
            </a:extLst>
          </p:cNvPr>
          <p:cNvPicPr>
            <a:picLocks noChangeAspect="1"/>
          </p:cNvPicPr>
          <p:nvPr/>
        </p:nvPicPr>
        <p:blipFill rotWithShape="1">
          <a:blip r:embed="rId3"/>
          <a:srcRect l="22053" t="8801" r="16393" b="12801"/>
          <a:stretch/>
        </p:blipFill>
        <p:spPr>
          <a:xfrm>
            <a:off x="2333035" y="1255729"/>
            <a:ext cx="4104085" cy="3514726"/>
          </a:xfrm>
          <a:prstGeom prst="rect">
            <a:avLst/>
          </a:prstGeom>
        </p:spPr>
      </p:pic>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656034" y="2477077"/>
            <a:ext cx="1806429" cy="757983"/>
          </a:xfrm>
        </p:spPr>
        <p:txBody>
          <a:bodyPr lIns="0" tIns="0" rIns="0" bIns="0"/>
          <a:lstStyle/>
          <a:p>
            <a:pPr marL="0" indent="0">
              <a:lnSpc>
                <a:spcPts val="1500"/>
              </a:lnSpc>
              <a:buNone/>
            </a:pPr>
            <a:r>
              <a:rPr lang="fr-CA" sz="1500" dirty="0">
                <a:solidFill>
                  <a:srgbClr val="005FAA"/>
                </a:solidFill>
                <a:cs typeface="Poppins" pitchFamily="2" charset="77"/>
              </a:rPr>
              <a:t>Les bases de données existantes manquent souvent :</a:t>
            </a:r>
          </a:p>
        </p:txBody>
      </p:sp>
      <p:sp>
        <p:nvSpPr>
          <p:cNvPr id="9" name="Title 1">
            <a:extLst>
              <a:ext uri="{FF2B5EF4-FFF2-40B4-BE49-F238E27FC236}">
                <a16:creationId xmlns:a16="http://schemas.microsoft.com/office/drawing/2014/main" id="{FCB5F8F3-E3C7-E547-BCF4-012ED8FA6876}"/>
              </a:ext>
            </a:extLst>
          </p:cNvPr>
          <p:cNvSpPr>
            <a:spLocks noGrp="1"/>
          </p:cNvSpPr>
          <p:nvPr>
            <p:ph type="title"/>
          </p:nvPr>
        </p:nvSpPr>
        <p:spPr>
          <a:xfrm>
            <a:off x="656035" y="441888"/>
            <a:ext cx="2160985" cy="2017761"/>
          </a:xfrm>
        </p:spPr>
        <p:txBody>
          <a:bodyPr lIns="0" tIns="0" rIns="0" bIns="0"/>
          <a:lstStyle/>
          <a:p>
            <a:r>
              <a:rPr lang="en-US" sz="3600" b="1" dirty="0" err="1">
                <a:solidFill>
                  <a:srgbClr val="005FAA"/>
                </a:solidFill>
                <a:latin typeface="+mn-lt"/>
                <a:cs typeface="Poppins" pitchFamily="2" charset="77"/>
              </a:rPr>
              <a:t>Récolter</a:t>
            </a:r>
            <a:r>
              <a:rPr lang="en-US" sz="3600" b="1" dirty="0">
                <a:solidFill>
                  <a:srgbClr val="005FAA"/>
                </a:solidFill>
                <a:latin typeface="+mn-lt"/>
                <a:cs typeface="Poppins" pitchFamily="2" charset="77"/>
              </a:rPr>
              <a:t>, </a:t>
            </a:r>
            <a:r>
              <a:rPr lang="en-US" sz="3600" b="1" dirty="0" err="1">
                <a:solidFill>
                  <a:srgbClr val="005FAA"/>
                </a:solidFill>
                <a:latin typeface="+mn-lt"/>
                <a:cs typeface="Poppins" pitchFamily="2" charset="77"/>
              </a:rPr>
              <a:t>analyser</a:t>
            </a:r>
            <a:r>
              <a:rPr lang="en-US" sz="3600" b="1" dirty="0">
                <a:solidFill>
                  <a:srgbClr val="005FAA"/>
                </a:solidFill>
                <a:latin typeface="+mn-lt"/>
                <a:cs typeface="Poppins" pitchFamily="2" charset="77"/>
              </a:rPr>
              <a:t>, archiver, </a:t>
            </a:r>
            <a:r>
              <a:rPr lang="en-US" sz="3600" b="1" dirty="0" err="1">
                <a:solidFill>
                  <a:srgbClr val="005FAA"/>
                </a:solidFill>
                <a:latin typeface="+mn-lt"/>
                <a:cs typeface="Poppins" pitchFamily="2" charset="77"/>
              </a:rPr>
              <a:t>répéter</a:t>
            </a:r>
            <a:endParaRPr lang="en-US" sz="3600" b="1" dirty="0">
              <a:solidFill>
                <a:srgbClr val="005FAA"/>
              </a:solidFill>
              <a:latin typeface="Poppins" pitchFamily="2" charset="77"/>
              <a:cs typeface="Poppins" pitchFamily="2" charset="77"/>
            </a:endParaRPr>
          </a:p>
        </p:txBody>
      </p:sp>
      <p:sp>
        <p:nvSpPr>
          <p:cNvPr id="12" name="Content Placeholder 2">
            <a:extLst>
              <a:ext uri="{FF2B5EF4-FFF2-40B4-BE49-F238E27FC236}">
                <a16:creationId xmlns:a16="http://schemas.microsoft.com/office/drawing/2014/main" id="{219006DE-858C-904A-AE52-976F13EE2A8E}"/>
              </a:ext>
            </a:extLst>
          </p:cNvPr>
          <p:cNvSpPr txBox="1">
            <a:spLocks/>
          </p:cNvSpPr>
          <p:nvPr/>
        </p:nvSpPr>
        <p:spPr>
          <a:xfrm>
            <a:off x="5953134" y="1460266"/>
            <a:ext cx="2534831" cy="11677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500" b="1" dirty="0">
                <a:solidFill>
                  <a:srgbClr val="005FAA"/>
                </a:solidFill>
                <a:cs typeface="Poppins Light" pitchFamily="2" charset="77"/>
              </a:rPr>
              <a:t>De cohésion dans l’information</a:t>
            </a:r>
            <a:endParaRPr lang="fr-CA" sz="1500" dirty="0">
              <a:solidFill>
                <a:srgbClr val="005FAA"/>
              </a:solidFill>
              <a:cs typeface="Poppins Light" pitchFamily="2" charset="77"/>
            </a:endParaRPr>
          </a:p>
          <a:p>
            <a:pPr marL="0" indent="0" defTabSz="685800">
              <a:lnSpc>
                <a:spcPts val="1500"/>
              </a:lnSpc>
              <a:spcBef>
                <a:spcPts val="750"/>
              </a:spcBef>
              <a:buClrTx/>
              <a:buNone/>
            </a:pPr>
            <a:r>
              <a:rPr lang="fr-CA" sz="1500" dirty="0">
                <a:solidFill>
                  <a:srgbClr val="005FAA"/>
                </a:solidFill>
                <a:cs typeface="Poppins Light" pitchFamily="2" charset="77"/>
              </a:rPr>
              <a:t>Un langage universel et comparable</a:t>
            </a:r>
          </a:p>
          <a:p>
            <a:pPr marL="0" indent="0" defTabSz="685800">
              <a:lnSpc>
                <a:spcPts val="1500"/>
              </a:lnSpc>
              <a:spcBef>
                <a:spcPts val="750"/>
              </a:spcBef>
              <a:buClrTx/>
              <a:buNone/>
            </a:pPr>
            <a:r>
              <a:rPr lang="fr-CA" sz="1500" b="1" dirty="0">
                <a:solidFill>
                  <a:srgbClr val="005FAA"/>
                </a:solidFill>
                <a:cs typeface="Poppins Light" pitchFamily="2" charset="77"/>
              </a:rPr>
              <a:t>D’informations contextuelles </a:t>
            </a:r>
            <a:endParaRPr lang="fr-CA" sz="1500" dirty="0">
              <a:solidFill>
                <a:srgbClr val="005FAA"/>
              </a:solidFill>
              <a:cs typeface="Poppins Light" pitchFamily="2" charset="77"/>
            </a:endParaRPr>
          </a:p>
        </p:txBody>
      </p:sp>
      <p:sp>
        <p:nvSpPr>
          <p:cNvPr id="13" name="Content Placeholder 2">
            <a:extLst>
              <a:ext uri="{FF2B5EF4-FFF2-40B4-BE49-F238E27FC236}">
                <a16:creationId xmlns:a16="http://schemas.microsoft.com/office/drawing/2014/main" id="{B5598BF0-C856-4548-AD45-F93ED8D27EF5}"/>
              </a:ext>
            </a:extLst>
          </p:cNvPr>
          <p:cNvSpPr txBox="1">
            <a:spLocks/>
          </p:cNvSpPr>
          <p:nvPr/>
        </p:nvSpPr>
        <p:spPr>
          <a:xfrm>
            <a:off x="5625703" y="3013092"/>
            <a:ext cx="2677895" cy="64291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500" dirty="0">
                <a:solidFill>
                  <a:srgbClr val="005FAA"/>
                </a:solidFill>
                <a:cs typeface="Poppins" pitchFamily="2" charset="77"/>
              </a:rPr>
              <a:t>… ce qui génère de la confusion et rend difficile l’assemblage complet des informations.</a:t>
            </a:r>
          </a:p>
        </p:txBody>
      </p:sp>
      <p:sp>
        <p:nvSpPr>
          <p:cNvPr id="17" name="Oval 16">
            <a:extLst>
              <a:ext uri="{FF2B5EF4-FFF2-40B4-BE49-F238E27FC236}">
                <a16:creationId xmlns:a16="http://schemas.microsoft.com/office/drawing/2014/main" id="{BB31EC3C-D820-3046-B5A6-1CB18FD3C31B}"/>
              </a:ext>
            </a:extLst>
          </p:cNvPr>
          <p:cNvSpPr/>
          <p:nvPr/>
        </p:nvSpPr>
        <p:spPr>
          <a:xfrm>
            <a:off x="5625702" y="1484552"/>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2903F505-A404-984C-975A-FC30BC711B88}"/>
              </a:ext>
            </a:extLst>
          </p:cNvPr>
          <p:cNvSpPr/>
          <p:nvPr/>
        </p:nvSpPr>
        <p:spPr>
          <a:xfrm>
            <a:off x="5625701" y="176434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370BBCFD-1759-5A44-B13A-3B4517B694E2}"/>
              </a:ext>
            </a:extLst>
          </p:cNvPr>
          <p:cNvSpPr/>
          <p:nvPr/>
        </p:nvSpPr>
        <p:spPr>
          <a:xfrm>
            <a:off x="5625701" y="2248822"/>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8612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2318C4-EB47-1C47-B8BF-147774E4E873}"/>
              </a:ext>
            </a:extLst>
          </p:cNvPr>
          <p:cNvSpPr/>
          <p:nvPr/>
        </p:nvSpPr>
        <p:spPr>
          <a:xfrm>
            <a:off x="0" y="0"/>
            <a:ext cx="9144000" cy="5143500"/>
          </a:xfrm>
          <a:prstGeom prst="rect">
            <a:avLst/>
          </a:prstGeom>
          <a:gradFill>
            <a:gsLst>
              <a:gs pos="0">
                <a:srgbClr val="00B5DC"/>
              </a:gs>
              <a:gs pos="100000">
                <a:srgbClr val="005FAA"/>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216574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buClrTx/>
              <a:tabLst>
                <a:tab pos="3996929" algn="l"/>
              </a:tabLst>
            </a:pPr>
            <a:r>
              <a:rPr lang="en-GB" b="1" dirty="0">
                <a:solidFill>
                  <a:srgbClr val="005FAA"/>
                </a:solidFill>
                <a:latin typeface="Poppins" pitchFamily="2" charset="77"/>
                <a:cs typeface="Poppins" pitchFamily="2" charset="77"/>
              </a:rPr>
              <a:t>OBIS :</a:t>
            </a:r>
            <a:endParaRPr lang="en-US" dirty="0">
              <a:solidFill>
                <a:srgbClr val="005FAA"/>
              </a:solidFill>
              <a:latin typeface="Poppins Medium" pitchFamily="2" charset="77"/>
              <a:cs typeface="Poppins Medium" pitchFamily="2" charset="77"/>
            </a:endParaRPr>
          </a:p>
        </p:txBody>
      </p:sp>
      <p:sp>
        <p:nvSpPr>
          <p:cNvPr id="10" name="Rectangle 9">
            <a:extLst>
              <a:ext uri="{FF2B5EF4-FFF2-40B4-BE49-F238E27FC236}">
                <a16:creationId xmlns:a16="http://schemas.microsoft.com/office/drawing/2014/main" id="{6D16A386-3736-E340-B414-A72A93B435ED}"/>
              </a:ext>
            </a:extLst>
          </p:cNvPr>
          <p:cNvSpPr/>
          <p:nvPr/>
        </p:nvSpPr>
        <p:spPr>
          <a:xfrm>
            <a:off x="3206728" y="565256"/>
            <a:ext cx="4596510" cy="1569660"/>
          </a:xfrm>
          <a:prstGeom prst="rect">
            <a:avLst/>
          </a:prstGeom>
        </p:spPr>
        <p:txBody>
          <a:bodyPr wrap="square">
            <a:spAutoFit/>
          </a:bodyPr>
          <a:lstStyle/>
          <a:p>
            <a:pPr defTabSz="685800">
              <a:buClrTx/>
            </a:pPr>
            <a:r>
              <a:rPr lang="fr-CA" sz="3200" kern="1200" dirty="0">
                <a:solidFill>
                  <a:prstClr val="white"/>
                </a:solidFill>
                <a:latin typeface="+mn-lt"/>
                <a:ea typeface="+mn-ea"/>
                <a:cs typeface="Poppins Medium" pitchFamily="2" charset="77"/>
              </a:rPr>
              <a:t>Des données marines gratuites, accessibles et détaillées</a:t>
            </a:r>
            <a:endParaRPr lang="fr-CA" sz="3200" kern="1200" dirty="0">
              <a:solidFill>
                <a:prstClr val="white"/>
              </a:solidFill>
              <a:latin typeface="+mn-lt"/>
              <a:ea typeface="+mn-ea"/>
              <a:cs typeface="+mn-cs"/>
            </a:endParaRPr>
          </a:p>
        </p:txBody>
      </p:sp>
      <p:grpSp>
        <p:nvGrpSpPr>
          <p:cNvPr id="17" name="Group 16">
            <a:extLst>
              <a:ext uri="{FF2B5EF4-FFF2-40B4-BE49-F238E27FC236}">
                <a16:creationId xmlns:a16="http://schemas.microsoft.com/office/drawing/2014/main" id="{F4375156-D100-4641-8717-0B95782307EF}"/>
              </a:ext>
            </a:extLst>
          </p:cNvPr>
          <p:cNvGrpSpPr/>
          <p:nvPr/>
        </p:nvGrpSpPr>
        <p:grpSpPr>
          <a:xfrm>
            <a:off x="5220072" y="3921901"/>
            <a:ext cx="5448392" cy="2513600"/>
            <a:chOff x="-1714773" y="2686335"/>
            <a:chExt cx="13609102" cy="5867753"/>
          </a:xfrm>
        </p:grpSpPr>
        <p:pic>
          <p:nvPicPr>
            <p:cNvPr id="13" name="Picture 12">
              <a:extLst>
                <a:ext uri="{FF2B5EF4-FFF2-40B4-BE49-F238E27FC236}">
                  <a16:creationId xmlns:a16="http://schemas.microsoft.com/office/drawing/2014/main" id="{8645E448-9C46-DC44-AD15-B1F7CC872A1A}"/>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8" name="Picture 7">
              <a:extLst>
                <a:ext uri="{FF2B5EF4-FFF2-40B4-BE49-F238E27FC236}">
                  <a16:creationId xmlns:a16="http://schemas.microsoft.com/office/drawing/2014/main" id="{298EB68B-C09B-3149-BA25-2C66DF3DC71E}"/>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16" name="Group 15">
            <a:extLst>
              <a:ext uri="{FF2B5EF4-FFF2-40B4-BE49-F238E27FC236}">
                <a16:creationId xmlns:a16="http://schemas.microsoft.com/office/drawing/2014/main" id="{A33F5D4F-9088-354D-AED0-B938C204A37D}"/>
              </a:ext>
            </a:extLst>
          </p:cNvPr>
          <p:cNvGrpSpPr/>
          <p:nvPr/>
        </p:nvGrpSpPr>
        <p:grpSpPr>
          <a:xfrm>
            <a:off x="3391273" y="3344768"/>
            <a:ext cx="4699466" cy="2023618"/>
            <a:chOff x="-1798855" y="2759908"/>
            <a:chExt cx="13651143" cy="5878263"/>
          </a:xfrm>
        </p:grpSpPr>
        <p:pic>
          <p:nvPicPr>
            <p:cNvPr id="14" name="Picture 13">
              <a:extLst>
                <a:ext uri="{FF2B5EF4-FFF2-40B4-BE49-F238E27FC236}">
                  <a16:creationId xmlns:a16="http://schemas.microsoft.com/office/drawing/2014/main" id="{DFA25FCC-2E62-2B41-A147-386D76715871}"/>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15" name="Picture 14">
              <a:extLst>
                <a:ext uri="{FF2B5EF4-FFF2-40B4-BE49-F238E27FC236}">
                  <a16:creationId xmlns:a16="http://schemas.microsoft.com/office/drawing/2014/main" id="{C004B675-1FB4-D640-B424-D14A6330421B}"/>
                </a:ext>
              </a:extLst>
            </p:cNvPr>
            <p:cNvPicPr>
              <a:picLocks noChangeAspect="1"/>
            </p:cNvPicPr>
            <p:nvPr/>
          </p:nvPicPr>
          <p:blipFill>
            <a:blip r:embed="rId3"/>
            <a:stretch>
              <a:fillRect/>
            </a:stretch>
          </p:blipFill>
          <p:spPr>
            <a:xfrm>
              <a:off x="-1798855" y="3622352"/>
              <a:ext cx="9538281" cy="5015819"/>
            </a:xfrm>
            <a:prstGeom prst="rect">
              <a:avLst/>
            </a:prstGeom>
          </p:spPr>
        </p:pic>
      </p:grpSp>
      <p:grpSp>
        <p:nvGrpSpPr>
          <p:cNvPr id="18" name="Group 17">
            <a:extLst>
              <a:ext uri="{FF2B5EF4-FFF2-40B4-BE49-F238E27FC236}">
                <a16:creationId xmlns:a16="http://schemas.microsoft.com/office/drawing/2014/main" id="{3B3D50B3-BF0A-0144-A9BE-C8421626B927}"/>
              </a:ext>
            </a:extLst>
          </p:cNvPr>
          <p:cNvGrpSpPr/>
          <p:nvPr/>
        </p:nvGrpSpPr>
        <p:grpSpPr>
          <a:xfrm>
            <a:off x="528077" y="2423482"/>
            <a:ext cx="5448392" cy="2513600"/>
            <a:chOff x="-1714773" y="2686335"/>
            <a:chExt cx="13609102" cy="5867753"/>
          </a:xfrm>
        </p:grpSpPr>
        <p:pic>
          <p:nvPicPr>
            <p:cNvPr id="19" name="Picture 18">
              <a:extLst>
                <a:ext uri="{FF2B5EF4-FFF2-40B4-BE49-F238E27FC236}">
                  <a16:creationId xmlns:a16="http://schemas.microsoft.com/office/drawing/2014/main" id="{274D3624-6172-394E-919E-0BFEF915A429}"/>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20" name="Picture 19">
              <a:extLst>
                <a:ext uri="{FF2B5EF4-FFF2-40B4-BE49-F238E27FC236}">
                  <a16:creationId xmlns:a16="http://schemas.microsoft.com/office/drawing/2014/main" id="{0599437D-6173-D54B-8852-87A70650DB99}"/>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21" name="Group 20">
            <a:extLst>
              <a:ext uri="{FF2B5EF4-FFF2-40B4-BE49-F238E27FC236}">
                <a16:creationId xmlns:a16="http://schemas.microsoft.com/office/drawing/2014/main" id="{6A7F9BBE-AC20-0246-8BBF-DA76C96E2C92}"/>
              </a:ext>
            </a:extLst>
          </p:cNvPr>
          <p:cNvGrpSpPr/>
          <p:nvPr/>
        </p:nvGrpSpPr>
        <p:grpSpPr>
          <a:xfrm>
            <a:off x="-1300722" y="1846350"/>
            <a:ext cx="4699466" cy="2023618"/>
            <a:chOff x="-1798855" y="2759908"/>
            <a:chExt cx="13651143" cy="5878263"/>
          </a:xfrm>
        </p:grpSpPr>
        <p:pic>
          <p:nvPicPr>
            <p:cNvPr id="22" name="Picture 21">
              <a:extLst>
                <a:ext uri="{FF2B5EF4-FFF2-40B4-BE49-F238E27FC236}">
                  <a16:creationId xmlns:a16="http://schemas.microsoft.com/office/drawing/2014/main" id="{203CC26F-FE19-D948-8319-1F4626AA1738}"/>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23" name="Picture 22">
              <a:extLst>
                <a:ext uri="{FF2B5EF4-FFF2-40B4-BE49-F238E27FC236}">
                  <a16:creationId xmlns:a16="http://schemas.microsoft.com/office/drawing/2014/main" id="{7514208C-5761-C64A-9368-E40155093498}"/>
                </a:ext>
              </a:extLst>
            </p:cNvPr>
            <p:cNvPicPr>
              <a:picLocks noChangeAspect="1"/>
            </p:cNvPicPr>
            <p:nvPr/>
          </p:nvPicPr>
          <p:blipFill>
            <a:blip r:embed="rId3"/>
            <a:stretch>
              <a:fillRect/>
            </a:stretch>
          </p:blipFill>
          <p:spPr>
            <a:xfrm>
              <a:off x="-1798855" y="3622352"/>
              <a:ext cx="9538281" cy="5015819"/>
            </a:xfrm>
            <a:prstGeom prst="rect">
              <a:avLst/>
            </a:prstGeom>
          </p:spPr>
        </p:pic>
      </p:grpSp>
    </p:spTree>
    <p:extLst>
      <p:ext uri="{BB962C8B-B14F-4D97-AF65-F5344CB8AC3E}">
        <p14:creationId xmlns:p14="http://schemas.microsoft.com/office/powerpoint/2010/main" val="3441729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7C9541-1BE7-ED42-BC7E-C2E6B2522F4F}"/>
              </a:ext>
            </a:extLst>
          </p:cNvPr>
          <p:cNvPicPr>
            <a:picLocks noChangeAspect="1"/>
          </p:cNvPicPr>
          <p:nvPr/>
        </p:nvPicPr>
        <p:blipFill rotWithShape="1">
          <a:blip r:embed="rId3"/>
          <a:srcRect l="4566" r="4566"/>
          <a:stretch/>
        </p:blipFill>
        <p:spPr>
          <a:xfrm>
            <a:off x="-1" y="501388"/>
            <a:ext cx="9144001" cy="4720939"/>
          </a:xfrm>
          <a:prstGeom prst="rect">
            <a:avLst/>
          </a:prstGeom>
        </p:spPr>
      </p:pic>
      <p:sp>
        <p:nvSpPr>
          <p:cNvPr id="2" name="Title 1">
            <a:extLst>
              <a:ext uri="{FF2B5EF4-FFF2-40B4-BE49-F238E27FC236}">
                <a16:creationId xmlns:a16="http://schemas.microsoft.com/office/drawing/2014/main" id="{E052A31F-8773-9F42-BC64-2B9CCAA44B08}"/>
              </a:ext>
            </a:extLst>
          </p:cNvPr>
          <p:cNvSpPr>
            <a:spLocks noGrp="1"/>
          </p:cNvSpPr>
          <p:nvPr>
            <p:ph type="title"/>
          </p:nvPr>
        </p:nvSpPr>
        <p:spPr>
          <a:xfrm>
            <a:off x="656034" y="465535"/>
            <a:ext cx="8010185" cy="3115742"/>
          </a:xfrm>
        </p:spPr>
        <p:txBody>
          <a:bodyPr lIns="0" tIns="0" rIns="0" bIns="0"/>
          <a:lstStyle/>
          <a:p>
            <a:r>
              <a:rPr lang="fr-CA" sz="3600" b="1" dirty="0">
                <a:solidFill>
                  <a:srgbClr val="005FAA"/>
                </a:solidFill>
                <a:latin typeface="Poppins" pitchFamily="2" charset="77"/>
                <a:cs typeface="Poppins" pitchFamily="2" charset="77"/>
              </a:rPr>
              <a:t>OBIS -</a:t>
            </a:r>
            <a:br>
              <a:rPr lang="fr-CA" sz="3600" b="1" dirty="0">
                <a:solidFill>
                  <a:srgbClr val="005FAA"/>
                </a:solidFill>
                <a:latin typeface="Poppins" pitchFamily="2" charset="77"/>
                <a:cs typeface="Poppins" pitchFamily="2" charset="77"/>
              </a:rPr>
            </a:br>
            <a:r>
              <a:rPr lang="fr-CA" sz="3600" b="1" dirty="0">
                <a:solidFill>
                  <a:srgbClr val="005FAA"/>
                </a:solidFill>
                <a:latin typeface="Poppins" pitchFamily="2" charset="77"/>
                <a:cs typeface="Poppins" pitchFamily="2" charset="77"/>
              </a:rPr>
              <a:t>Origine, histoire</a:t>
            </a:r>
            <a:br>
              <a:rPr lang="fr-CA" sz="3600" b="1" dirty="0">
                <a:solidFill>
                  <a:srgbClr val="005FAA"/>
                </a:solidFill>
                <a:latin typeface="Poppins" pitchFamily="2" charset="77"/>
                <a:cs typeface="Poppins" pitchFamily="2" charset="77"/>
              </a:rPr>
            </a:br>
            <a:r>
              <a:rPr lang="fr-CA" sz="3600" b="1" dirty="0">
                <a:solidFill>
                  <a:srgbClr val="005FAA"/>
                </a:solidFill>
                <a:latin typeface="Poppins" pitchFamily="2" charset="77"/>
                <a:cs typeface="Poppins" pitchFamily="2" charset="77"/>
              </a:rPr>
              <a:t>et réalisations</a:t>
            </a:r>
          </a:p>
        </p:txBody>
      </p:sp>
      <p:pic>
        <p:nvPicPr>
          <p:cNvPr id="6" name="Picture 5">
            <a:extLst>
              <a:ext uri="{FF2B5EF4-FFF2-40B4-BE49-F238E27FC236}">
                <a16:creationId xmlns:a16="http://schemas.microsoft.com/office/drawing/2014/main" id="{23CF39C6-9B1F-4DCB-B5B2-EB07FEA45692}"/>
              </a:ext>
            </a:extLst>
          </p:cNvPr>
          <p:cNvPicPr>
            <a:picLocks noChangeAspect="1"/>
          </p:cNvPicPr>
          <p:nvPr/>
        </p:nvPicPr>
        <p:blipFill>
          <a:blip r:embed="rId4"/>
          <a:stretch>
            <a:fillRect/>
          </a:stretch>
        </p:blipFill>
        <p:spPr>
          <a:xfrm>
            <a:off x="566905" y="1470945"/>
            <a:ext cx="8188442" cy="1292326"/>
          </a:xfrm>
          <a:prstGeom prst="rect">
            <a:avLst/>
          </a:prstGeom>
          <a:ln w="31750">
            <a:solidFill>
              <a:srgbClr val="FF0000"/>
            </a:solidFill>
          </a:ln>
        </p:spPr>
      </p:pic>
    </p:spTree>
    <p:extLst>
      <p:ext uri="{BB962C8B-B14F-4D97-AF65-F5344CB8AC3E}">
        <p14:creationId xmlns:p14="http://schemas.microsoft.com/office/powerpoint/2010/main" val="210008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37EC29-3480-8249-BAAB-40C554DB14A0}"/>
              </a:ext>
            </a:extLst>
          </p:cNvPr>
          <p:cNvSpPr txBox="1">
            <a:spLocks/>
          </p:cNvSpPr>
          <p:nvPr/>
        </p:nvSpPr>
        <p:spPr>
          <a:xfrm>
            <a:off x="691116" y="341280"/>
            <a:ext cx="2291587" cy="2017761"/>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fr-CA" sz="2400" b="1" dirty="0">
                <a:solidFill>
                  <a:srgbClr val="005FAA"/>
                </a:solidFill>
                <a:latin typeface="Poppins" pitchFamily="2" charset="77"/>
                <a:cs typeface="Poppins" pitchFamily="2" charset="77"/>
              </a:rPr>
              <a:t>Recensement</a:t>
            </a:r>
            <a:r>
              <a:rPr lang="fr-CA" sz="3600" b="1" dirty="0">
                <a:solidFill>
                  <a:srgbClr val="005FAA"/>
                </a:solidFill>
                <a:latin typeface="Poppins" pitchFamily="2" charset="77"/>
                <a:cs typeface="Poppins" pitchFamily="2" charset="77"/>
              </a:rPr>
              <a:t> de la vie marine</a:t>
            </a:r>
          </a:p>
        </p:txBody>
      </p:sp>
      <p:sp>
        <p:nvSpPr>
          <p:cNvPr id="15" name="Content Placeholder 2">
            <a:extLst>
              <a:ext uri="{FF2B5EF4-FFF2-40B4-BE49-F238E27FC236}">
                <a16:creationId xmlns:a16="http://schemas.microsoft.com/office/drawing/2014/main" id="{83FE23B7-E749-3E43-98A1-2D4CF11A53F3}"/>
              </a:ext>
            </a:extLst>
          </p:cNvPr>
          <p:cNvSpPr txBox="1">
            <a:spLocks/>
          </p:cNvSpPr>
          <p:nvPr/>
        </p:nvSpPr>
        <p:spPr>
          <a:xfrm>
            <a:off x="898192" y="1919304"/>
            <a:ext cx="2283602" cy="4263402"/>
          </a:xfrm>
          <a:prstGeom prst="rect">
            <a:avLst/>
          </a:prstGeom>
        </p:spPr>
        <p:txBody>
          <a:bodyPr lIns="0" tIns="0" rIns="0" bIns="0"/>
          <a:lstStyle>
            <a:defPPr>
              <a:defRPr lang="en-US"/>
            </a:defPPr>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fr-CA" sz="1350" kern="1200" dirty="0">
                <a:latin typeface="+mn-lt"/>
                <a:ea typeface="+mn-ea"/>
              </a:rPr>
              <a:t>Entre 2000 et 2010, cette initiative de plusieurs millions de dollars a réuni les efforts collaboratifs et individuels de plus de 2700 scientifiques et de plus de 80 nations, mettant la discipline des sciences marines sur la carte, découvrant plus de 6000 nouvelles espèces marines et mettant en évidence certaines des menaces les plus urgentes pour nos océans.</a:t>
            </a:r>
            <a:endParaRPr lang="en-US" sz="1350" kern="1200" dirty="0">
              <a:latin typeface="+mn-lt"/>
              <a:ea typeface="+mn-ea"/>
            </a:endParaRPr>
          </a:p>
        </p:txBody>
      </p:sp>
      <p:grpSp>
        <p:nvGrpSpPr>
          <p:cNvPr id="48" name="Group 47">
            <a:extLst>
              <a:ext uri="{FF2B5EF4-FFF2-40B4-BE49-F238E27FC236}">
                <a16:creationId xmlns:a16="http://schemas.microsoft.com/office/drawing/2014/main" id="{12899644-38AE-E948-B70A-FC6D04BB31CD}"/>
              </a:ext>
            </a:extLst>
          </p:cNvPr>
          <p:cNvGrpSpPr/>
          <p:nvPr/>
        </p:nvGrpSpPr>
        <p:grpSpPr>
          <a:xfrm>
            <a:off x="3612412" y="530026"/>
            <a:ext cx="4394529" cy="3996426"/>
            <a:chOff x="4518837" y="617241"/>
            <a:chExt cx="6179887" cy="5620047"/>
          </a:xfrm>
        </p:grpSpPr>
        <p:pic>
          <p:nvPicPr>
            <p:cNvPr id="18" name="Picture 17">
              <a:extLst>
                <a:ext uri="{FF2B5EF4-FFF2-40B4-BE49-F238E27FC236}">
                  <a16:creationId xmlns:a16="http://schemas.microsoft.com/office/drawing/2014/main" id="{21EED232-A519-584B-8E3A-AB02971B64C7}"/>
                </a:ext>
              </a:extLst>
            </p:cNvPr>
            <p:cNvPicPr>
              <a:picLocks noChangeAspect="1"/>
            </p:cNvPicPr>
            <p:nvPr/>
          </p:nvPicPr>
          <p:blipFill>
            <a:blip r:embed="rId3"/>
            <a:stretch>
              <a:fillRect/>
            </a:stretch>
          </p:blipFill>
          <p:spPr>
            <a:xfrm>
              <a:off x="6575907" y="3242930"/>
              <a:ext cx="2785228" cy="2994358"/>
            </a:xfrm>
            <a:prstGeom prst="rect">
              <a:avLst/>
            </a:prstGeom>
          </p:spPr>
        </p:pic>
        <p:pic>
          <p:nvPicPr>
            <p:cNvPr id="19" name="Picture 18">
              <a:extLst>
                <a:ext uri="{FF2B5EF4-FFF2-40B4-BE49-F238E27FC236}">
                  <a16:creationId xmlns:a16="http://schemas.microsoft.com/office/drawing/2014/main" id="{54975E95-7DAA-3B44-B277-F3D7A1B23D65}"/>
                </a:ext>
              </a:extLst>
            </p:cNvPr>
            <p:cNvPicPr>
              <a:picLocks noChangeAspect="1"/>
            </p:cNvPicPr>
            <p:nvPr/>
          </p:nvPicPr>
          <p:blipFill rotWithShape="1">
            <a:blip r:embed="rId4"/>
            <a:srcRect l="8304" r="32646"/>
            <a:stretch/>
          </p:blipFill>
          <p:spPr>
            <a:xfrm rot="21187367">
              <a:off x="7912054" y="617241"/>
              <a:ext cx="2786670" cy="3009180"/>
            </a:xfrm>
            <a:prstGeom prst="rect">
              <a:avLst/>
            </a:prstGeom>
          </p:spPr>
        </p:pic>
        <p:pic>
          <p:nvPicPr>
            <p:cNvPr id="20" name="Picture 19">
              <a:extLst>
                <a:ext uri="{FF2B5EF4-FFF2-40B4-BE49-F238E27FC236}">
                  <a16:creationId xmlns:a16="http://schemas.microsoft.com/office/drawing/2014/main" id="{230CABE5-8C4E-754E-9703-4678F69C77C3}"/>
                </a:ext>
              </a:extLst>
            </p:cNvPr>
            <p:cNvPicPr>
              <a:picLocks noChangeAspect="1"/>
            </p:cNvPicPr>
            <p:nvPr/>
          </p:nvPicPr>
          <p:blipFill>
            <a:blip r:embed="rId5"/>
            <a:stretch>
              <a:fillRect/>
            </a:stretch>
          </p:blipFill>
          <p:spPr>
            <a:xfrm>
              <a:off x="4518837" y="620713"/>
              <a:ext cx="3175104" cy="3193712"/>
            </a:xfrm>
            <a:prstGeom prst="rect">
              <a:avLst/>
            </a:prstGeom>
          </p:spPr>
        </p:pic>
      </p:grpSp>
      <p:sp>
        <p:nvSpPr>
          <p:cNvPr id="21" name="Oval 20">
            <a:extLst>
              <a:ext uri="{FF2B5EF4-FFF2-40B4-BE49-F238E27FC236}">
                <a16:creationId xmlns:a16="http://schemas.microsoft.com/office/drawing/2014/main" id="{432C6491-7080-324C-840B-B16D2DD35344}"/>
              </a:ext>
            </a:extLst>
          </p:cNvPr>
          <p:cNvSpPr/>
          <p:nvPr/>
        </p:nvSpPr>
        <p:spPr>
          <a:xfrm>
            <a:off x="3652285"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19DF7A2D-C19A-B94B-AECE-79C85F2B0227}"/>
              </a:ext>
            </a:extLst>
          </p:cNvPr>
          <p:cNvSpPr/>
          <p:nvPr/>
        </p:nvSpPr>
        <p:spPr>
          <a:xfrm>
            <a:off x="8400268"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cxnSp>
        <p:nvCxnSpPr>
          <p:cNvPr id="24" name="Straight Connector 23">
            <a:extLst>
              <a:ext uri="{FF2B5EF4-FFF2-40B4-BE49-F238E27FC236}">
                <a16:creationId xmlns:a16="http://schemas.microsoft.com/office/drawing/2014/main" id="{A51150AC-ACA5-B245-B6B0-699E2E508155}"/>
              </a:ext>
            </a:extLst>
          </p:cNvPr>
          <p:cNvCxnSpPr>
            <a:cxnSpLocks/>
            <a:stCxn id="21" idx="6"/>
            <a:endCxn id="22" idx="2"/>
          </p:cNvCxnSpPr>
          <p:nvPr/>
        </p:nvCxnSpPr>
        <p:spPr>
          <a:xfrm>
            <a:off x="3815092" y="4681457"/>
            <a:ext cx="458517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29BFC2D-6606-B74D-A68F-1941FAD792BD}"/>
              </a:ext>
            </a:extLst>
          </p:cNvPr>
          <p:cNvSpPr/>
          <p:nvPr/>
        </p:nvSpPr>
        <p:spPr>
          <a:xfrm>
            <a:off x="3495523"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2000</a:t>
            </a:r>
            <a:endParaRPr lang="en-PT" sz="900" kern="1200">
              <a:solidFill>
                <a:prstClr val="black"/>
              </a:solidFill>
              <a:latin typeface="Poppins Light" pitchFamily="2" charset="77"/>
              <a:ea typeface="+mn-ea"/>
              <a:cs typeface="Poppins Light" pitchFamily="2" charset="77"/>
            </a:endParaRPr>
          </a:p>
        </p:txBody>
      </p:sp>
      <p:sp>
        <p:nvSpPr>
          <p:cNvPr id="26" name="Rectangle 25">
            <a:extLst>
              <a:ext uri="{FF2B5EF4-FFF2-40B4-BE49-F238E27FC236}">
                <a16:creationId xmlns:a16="http://schemas.microsoft.com/office/drawing/2014/main" id="{4C1390FF-EFE8-4E47-BCC5-206B08843A16}"/>
              </a:ext>
            </a:extLst>
          </p:cNvPr>
          <p:cNvSpPr/>
          <p:nvPr/>
        </p:nvSpPr>
        <p:spPr>
          <a:xfrm>
            <a:off x="8298414"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2010</a:t>
            </a:r>
            <a:endParaRPr lang="en-PT" sz="900" kern="1200">
              <a:solidFill>
                <a:prstClr val="black"/>
              </a:solidFill>
              <a:latin typeface="Poppins Light" pitchFamily="2" charset="77"/>
              <a:ea typeface="+mn-ea"/>
              <a:cs typeface="Poppins Light" pitchFamily="2" charset="77"/>
            </a:endParaRPr>
          </a:p>
        </p:txBody>
      </p:sp>
      <p:cxnSp>
        <p:nvCxnSpPr>
          <p:cNvPr id="28" name="Straight Connector 27">
            <a:extLst>
              <a:ext uri="{FF2B5EF4-FFF2-40B4-BE49-F238E27FC236}">
                <a16:creationId xmlns:a16="http://schemas.microsoft.com/office/drawing/2014/main" id="{0AECCC18-3D54-714D-9112-9A54E6CA8AE1}"/>
              </a:ext>
            </a:extLst>
          </p:cNvPr>
          <p:cNvCxnSpPr>
            <a:cxnSpLocks/>
          </p:cNvCxnSpPr>
          <p:nvPr/>
        </p:nvCxnSpPr>
        <p:spPr>
          <a:xfrm flipV="1">
            <a:off x="422644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E6A95B7-8EC4-4E43-9191-4D700EEF4943}"/>
              </a:ext>
            </a:extLst>
          </p:cNvPr>
          <p:cNvCxnSpPr>
            <a:cxnSpLocks/>
          </p:cNvCxnSpPr>
          <p:nvPr/>
        </p:nvCxnSpPr>
        <p:spPr>
          <a:xfrm flipV="1">
            <a:off x="467745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4EBD83F-4C97-8442-B3AC-DCDA0EC5BF7E}"/>
              </a:ext>
            </a:extLst>
          </p:cNvPr>
          <p:cNvCxnSpPr>
            <a:cxnSpLocks/>
          </p:cNvCxnSpPr>
          <p:nvPr/>
        </p:nvCxnSpPr>
        <p:spPr>
          <a:xfrm flipV="1">
            <a:off x="5128467"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E61374-D108-8B4B-9FB9-2FE07565102A}"/>
              </a:ext>
            </a:extLst>
          </p:cNvPr>
          <p:cNvCxnSpPr>
            <a:cxnSpLocks/>
          </p:cNvCxnSpPr>
          <p:nvPr/>
        </p:nvCxnSpPr>
        <p:spPr>
          <a:xfrm flipV="1">
            <a:off x="5579480"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012108-57AA-3D4C-8276-1DC46D6530FB}"/>
              </a:ext>
            </a:extLst>
          </p:cNvPr>
          <p:cNvCxnSpPr>
            <a:cxnSpLocks/>
          </p:cNvCxnSpPr>
          <p:nvPr/>
        </p:nvCxnSpPr>
        <p:spPr>
          <a:xfrm flipV="1">
            <a:off x="603049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D0969B-234E-FF4A-B4D5-E2BE0EF72FE1}"/>
              </a:ext>
            </a:extLst>
          </p:cNvPr>
          <p:cNvCxnSpPr>
            <a:cxnSpLocks/>
          </p:cNvCxnSpPr>
          <p:nvPr/>
        </p:nvCxnSpPr>
        <p:spPr>
          <a:xfrm flipV="1">
            <a:off x="648150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9F0854-A154-2C4A-B590-4381100C8E94}"/>
              </a:ext>
            </a:extLst>
          </p:cNvPr>
          <p:cNvCxnSpPr>
            <a:cxnSpLocks/>
          </p:cNvCxnSpPr>
          <p:nvPr/>
        </p:nvCxnSpPr>
        <p:spPr>
          <a:xfrm flipV="1">
            <a:off x="6932517" y="4606195"/>
            <a:ext cx="0" cy="15453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4156A28-2CB6-BF49-9D03-4C56282750CA}"/>
              </a:ext>
            </a:extLst>
          </p:cNvPr>
          <p:cNvCxnSpPr>
            <a:cxnSpLocks/>
          </p:cNvCxnSpPr>
          <p:nvPr/>
        </p:nvCxnSpPr>
        <p:spPr>
          <a:xfrm flipV="1">
            <a:off x="7456713"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F1B84F-2C5D-9242-8CA5-B5B8C9F6A09D}"/>
              </a:ext>
            </a:extLst>
          </p:cNvPr>
          <p:cNvCxnSpPr>
            <a:cxnSpLocks/>
          </p:cNvCxnSpPr>
          <p:nvPr/>
        </p:nvCxnSpPr>
        <p:spPr>
          <a:xfrm flipV="1">
            <a:off x="7907724"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87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pic>
        <p:nvPicPr>
          <p:cNvPr id="55" name="Google Shape;55;p13"/>
          <p:cNvPicPr preferRelativeResize="0"/>
          <p:nvPr/>
        </p:nvPicPr>
        <p:blipFill>
          <a:blip r:embed="rId4">
            <a:alphaModFix/>
          </a:blip>
          <a:stretch>
            <a:fillRect/>
          </a:stretch>
        </p:blipFill>
        <p:spPr>
          <a:xfrm>
            <a:off x="220956" y="280480"/>
            <a:ext cx="1526368" cy="580580"/>
          </a:xfrm>
          <a:prstGeom prst="rect">
            <a:avLst/>
          </a:prstGeom>
          <a:noFill/>
          <a:ln>
            <a:noFill/>
          </a:ln>
        </p:spPr>
      </p:pic>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7505699" y="227140"/>
            <a:ext cx="1417345" cy="807099"/>
          </a:xfrm>
          <a:prstGeom prst="rect">
            <a:avLst/>
          </a:prstGeom>
        </p:spPr>
      </p:pic>
      <p:sp>
        <p:nvSpPr>
          <p:cNvPr id="9" name="TextBox 8">
            <a:extLst>
              <a:ext uri="{FF2B5EF4-FFF2-40B4-BE49-F238E27FC236}">
                <a16:creationId xmlns:a16="http://schemas.microsoft.com/office/drawing/2014/main" id="{BF90420A-6BCD-4C3C-9EDF-50F36EDE3443}"/>
              </a:ext>
            </a:extLst>
          </p:cNvPr>
          <p:cNvSpPr txBox="1"/>
          <p:nvPr/>
        </p:nvSpPr>
        <p:spPr>
          <a:xfrm>
            <a:off x="655096" y="1273878"/>
            <a:ext cx="7143302" cy="461665"/>
          </a:xfrm>
          <a:prstGeom prst="rect">
            <a:avLst/>
          </a:prstGeom>
          <a:solidFill>
            <a:schemeClr val="tx1">
              <a:lumMod val="95000"/>
              <a:lumOff val="5000"/>
            </a:schemeClr>
          </a:solidFill>
        </p:spPr>
        <p:txBody>
          <a:bodyPr wrap="none" rtlCol="0">
            <a:spAutoFit/>
          </a:bodyPr>
          <a:lstStyle/>
          <a:p>
            <a:r>
              <a:rPr lang="en-CA" sz="2400" dirty="0">
                <a:solidFill>
                  <a:schemeClr val="bg1"/>
                </a:solidFill>
                <a:latin typeface="Montserrat" panose="020B0604020202020204" charset="0"/>
              </a:rPr>
              <a:t>github.com/</a:t>
            </a:r>
            <a:r>
              <a:rPr lang="en-CA" sz="2400" dirty="0" err="1">
                <a:solidFill>
                  <a:schemeClr val="bg1"/>
                </a:solidFill>
                <a:latin typeface="Montserrat" panose="020B0604020202020204" charset="0"/>
              </a:rPr>
              <a:t>otn</a:t>
            </a:r>
            <a:r>
              <a:rPr lang="en-CA" sz="2400" dirty="0">
                <a:solidFill>
                  <a:schemeClr val="bg1"/>
                </a:solidFill>
                <a:latin typeface="Montserrat" panose="020B0604020202020204" charset="0"/>
              </a:rPr>
              <a:t>-workshops/obis-workshop-</a:t>
            </a:r>
            <a:r>
              <a:rPr lang="en-CA" sz="2400" dirty="0" err="1">
                <a:solidFill>
                  <a:schemeClr val="bg1"/>
                </a:solidFill>
                <a:latin typeface="Montserrat" panose="020B0604020202020204" charset="0"/>
              </a:rPr>
              <a:t>fr</a:t>
            </a:r>
            <a:endParaRPr lang="en-CA" sz="2400" dirty="0">
              <a:solidFill>
                <a:schemeClr val="bg1"/>
              </a:solidFill>
              <a:latin typeface="Montserrat" panose="020B0604020202020204" charset="0"/>
            </a:endParaRPr>
          </a:p>
        </p:txBody>
      </p:sp>
      <p:cxnSp>
        <p:nvCxnSpPr>
          <p:cNvPr id="12" name="Straight Arrow Connector 11">
            <a:extLst>
              <a:ext uri="{FF2B5EF4-FFF2-40B4-BE49-F238E27FC236}">
                <a16:creationId xmlns:a16="http://schemas.microsoft.com/office/drawing/2014/main" id="{A3526790-F3B9-491C-B4D0-040C8B6D1001}"/>
              </a:ext>
            </a:extLst>
          </p:cNvPr>
          <p:cNvCxnSpPr>
            <a:cxnSpLocks/>
            <a:endCxn id="10" idx="6"/>
          </p:cNvCxnSpPr>
          <p:nvPr/>
        </p:nvCxnSpPr>
        <p:spPr>
          <a:xfrm flipH="1">
            <a:off x="7798399" y="2264979"/>
            <a:ext cx="658628" cy="5360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3" name="Image 2">
            <a:extLst>
              <a:ext uri="{FF2B5EF4-FFF2-40B4-BE49-F238E27FC236}">
                <a16:creationId xmlns:a16="http://schemas.microsoft.com/office/drawing/2014/main" id="{CCC1A168-9CE9-4CD2-BFDD-AEA23E4042AC}"/>
              </a:ext>
            </a:extLst>
          </p:cNvPr>
          <p:cNvPicPr>
            <a:picLocks noChangeAspect="1"/>
          </p:cNvPicPr>
          <p:nvPr/>
        </p:nvPicPr>
        <p:blipFill>
          <a:blip r:embed="rId7"/>
          <a:stretch>
            <a:fillRect/>
          </a:stretch>
        </p:blipFill>
        <p:spPr>
          <a:xfrm>
            <a:off x="3185621" y="2038032"/>
            <a:ext cx="4612777" cy="3044507"/>
          </a:xfrm>
          <a:prstGeom prst="rect">
            <a:avLst/>
          </a:prstGeom>
        </p:spPr>
      </p:pic>
      <p:sp>
        <p:nvSpPr>
          <p:cNvPr id="10" name="Oval 9">
            <a:extLst>
              <a:ext uri="{FF2B5EF4-FFF2-40B4-BE49-F238E27FC236}">
                <a16:creationId xmlns:a16="http://schemas.microsoft.com/office/drawing/2014/main" id="{76C06BDE-7120-4DED-B059-83D8CED8E27A}"/>
              </a:ext>
            </a:extLst>
          </p:cNvPr>
          <p:cNvSpPr/>
          <p:nvPr/>
        </p:nvSpPr>
        <p:spPr>
          <a:xfrm>
            <a:off x="7299961" y="2570186"/>
            <a:ext cx="498438" cy="461665"/>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519939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D382589D-664D-BE4C-AAF8-1253AA388088}"/>
              </a:ext>
            </a:extLst>
          </p:cNvPr>
          <p:cNvPicPr>
            <a:picLocks noChangeAspect="1"/>
          </p:cNvPicPr>
          <p:nvPr/>
        </p:nvPicPr>
        <p:blipFill>
          <a:blip r:embed="rId3"/>
          <a:stretch>
            <a:fillRect/>
          </a:stretch>
        </p:blipFill>
        <p:spPr>
          <a:xfrm>
            <a:off x="2310493" y="234025"/>
            <a:ext cx="5213577" cy="4515614"/>
          </a:xfrm>
          <a:prstGeom prst="rect">
            <a:avLst/>
          </a:prstGeom>
        </p:spPr>
      </p:pic>
      <p:sp>
        <p:nvSpPr>
          <p:cNvPr id="2" name="Title 1">
            <a:extLst>
              <a:ext uri="{FF2B5EF4-FFF2-40B4-BE49-F238E27FC236}">
                <a16:creationId xmlns:a16="http://schemas.microsoft.com/office/drawing/2014/main" id="{94731247-DCEF-F54F-8E71-92A4E6791F87}"/>
              </a:ext>
            </a:extLst>
          </p:cNvPr>
          <p:cNvSpPr>
            <a:spLocks noGrp="1"/>
          </p:cNvSpPr>
          <p:nvPr>
            <p:ph type="title"/>
          </p:nvPr>
        </p:nvSpPr>
        <p:spPr>
          <a:xfrm>
            <a:off x="656035" y="465535"/>
            <a:ext cx="3001565" cy="2474735"/>
          </a:xfrm>
        </p:spPr>
        <p:txBody>
          <a:bodyPr lIns="0" tIns="0" rIns="0" bIns="0"/>
          <a:lstStyle/>
          <a:p>
            <a:r>
              <a:rPr lang="fr-CA" sz="3600" b="1" dirty="0">
                <a:solidFill>
                  <a:srgbClr val="005FAA"/>
                </a:solidFill>
                <a:latin typeface="+mn-lt"/>
                <a:cs typeface="Poppins" pitchFamily="2" charset="77"/>
              </a:rPr>
              <a:t>OBIS :</a:t>
            </a:r>
            <a:r>
              <a:rPr lang="fr-CA" sz="2800" b="1" dirty="0">
                <a:solidFill>
                  <a:srgbClr val="005FAA"/>
                </a:solidFill>
                <a:latin typeface="+mn-lt"/>
                <a:cs typeface="Poppins" pitchFamily="2" charset="77"/>
              </a:rPr>
              <a:t> des données marines gratuites, accessibles et détaillées</a:t>
            </a:r>
          </a:p>
        </p:txBody>
      </p:sp>
      <p:sp>
        <p:nvSpPr>
          <p:cNvPr id="3" name="Content Placeholder 2">
            <a:extLst>
              <a:ext uri="{FF2B5EF4-FFF2-40B4-BE49-F238E27FC236}">
                <a16:creationId xmlns:a16="http://schemas.microsoft.com/office/drawing/2014/main" id="{CF61758C-481A-494F-B373-2756C6B6EEE4}"/>
              </a:ext>
            </a:extLst>
          </p:cNvPr>
          <p:cNvSpPr>
            <a:spLocks noGrp="1"/>
          </p:cNvSpPr>
          <p:nvPr>
            <p:ph sz="half" idx="1"/>
          </p:nvPr>
        </p:nvSpPr>
        <p:spPr>
          <a:xfrm>
            <a:off x="656035" y="3128510"/>
            <a:ext cx="2353172" cy="1549455"/>
          </a:xfrm>
        </p:spPr>
        <p:txBody>
          <a:bodyPr lIns="0" tIns="0" rIns="0" bIns="0"/>
          <a:lstStyle/>
          <a:p>
            <a:pPr marL="0" indent="0">
              <a:lnSpc>
                <a:spcPts val="1500"/>
              </a:lnSpc>
              <a:buNone/>
            </a:pPr>
            <a:r>
              <a:rPr lang="fr-CA" sz="1350" dirty="0">
                <a:solidFill>
                  <a:srgbClr val="005FAA"/>
                </a:solidFill>
                <a:latin typeface="+mj-lt"/>
                <a:cs typeface="Poppins" pitchFamily="2" charset="77"/>
              </a:rPr>
              <a:t>À la base, OBIS fonctionne comme une riche base de données sur la vie marine, enracinée dans une collaboration internationale. Les données OBIS sont utilisées pour relever les défis communs qui concernent le milieu marin.</a:t>
            </a:r>
            <a:endParaRPr lang="en-US" sz="1350" dirty="0">
              <a:solidFill>
                <a:srgbClr val="005FAA"/>
              </a:solidFill>
              <a:latin typeface="+mj-lt"/>
              <a:cs typeface="Poppins" pitchFamily="2" charset="77"/>
            </a:endParaRPr>
          </a:p>
        </p:txBody>
      </p:sp>
      <p:sp>
        <p:nvSpPr>
          <p:cNvPr id="10" name="Content Placeholder 2">
            <a:extLst>
              <a:ext uri="{FF2B5EF4-FFF2-40B4-BE49-F238E27FC236}">
                <a16:creationId xmlns:a16="http://schemas.microsoft.com/office/drawing/2014/main" id="{26964D31-1687-BA4E-9426-C6903B0E933E}"/>
              </a:ext>
            </a:extLst>
          </p:cNvPr>
          <p:cNvSpPr txBox="1">
            <a:spLocks/>
          </p:cNvSpPr>
          <p:nvPr/>
        </p:nvSpPr>
        <p:spPr>
          <a:xfrm>
            <a:off x="7210897" y="1924153"/>
            <a:ext cx="1432364" cy="1789594"/>
          </a:xfrm>
          <a:prstGeom prst="rect">
            <a:avLst/>
          </a:prstGeom>
        </p:spPr>
        <p:txBody>
          <a:bodyPr lIns="0" tIns="0" rIns="0" bIns="0" anchor="t"/>
          <a:lstStyle>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fr-CA" sz="1350" kern="1200" dirty="0">
                <a:latin typeface="+mn-lt"/>
                <a:ea typeface="+mn-ea"/>
              </a:rPr>
              <a:t>Mais au-delà de cela, OBIS promeut une culture de coopération en soutenant la formation et le développement des capacités.</a:t>
            </a:r>
            <a:endParaRPr lang="en-US" sz="1350" kern="1200" dirty="0">
              <a:latin typeface="+mn-lt"/>
              <a:ea typeface="+mn-ea"/>
            </a:endParaRPr>
          </a:p>
        </p:txBody>
      </p:sp>
    </p:spTree>
    <p:extLst>
      <p:ext uri="{BB962C8B-B14F-4D97-AF65-F5344CB8AC3E}">
        <p14:creationId xmlns:p14="http://schemas.microsoft.com/office/powerpoint/2010/main" val="4000140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CE4CDD80-5E1B-419D-8AE9-0F90F7F39988}"/>
              </a:ext>
            </a:extLst>
          </p:cNvPr>
          <p:cNvPicPr>
            <a:picLocks noGrp="1" noChangeAspect="1"/>
          </p:cNvPicPr>
          <p:nvPr>
            <p:ph idx="1"/>
          </p:nvPr>
        </p:nvPicPr>
        <p:blipFill>
          <a:blip r:embed="rId3"/>
          <a:stretch>
            <a:fillRect/>
          </a:stretch>
        </p:blipFill>
        <p:spPr>
          <a:xfrm>
            <a:off x="2490774" y="1356562"/>
            <a:ext cx="6821387" cy="3816014"/>
          </a:xfrm>
        </p:spPr>
      </p:pic>
      <p:sp>
        <p:nvSpPr>
          <p:cNvPr id="5" name="Title 1">
            <a:extLst>
              <a:ext uri="{FF2B5EF4-FFF2-40B4-BE49-F238E27FC236}">
                <a16:creationId xmlns:a16="http://schemas.microsoft.com/office/drawing/2014/main" id="{97620384-D4F3-E540-A426-0DEF84DAEA2D}"/>
              </a:ext>
            </a:extLst>
          </p:cNvPr>
          <p:cNvSpPr txBox="1">
            <a:spLocks/>
          </p:cNvSpPr>
          <p:nvPr/>
        </p:nvSpPr>
        <p:spPr>
          <a:xfrm>
            <a:off x="510007" y="445078"/>
            <a:ext cx="5391460"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OBIS</a:t>
            </a:r>
          </a:p>
          <a:p>
            <a:pPr defTabSz="685800">
              <a:buClrTx/>
            </a:pPr>
            <a:r>
              <a:rPr lang="en-US" sz="3600" b="1" dirty="0">
                <a:solidFill>
                  <a:srgbClr val="005FAA"/>
                </a:solidFill>
                <a:latin typeface="+mn-lt"/>
                <a:cs typeface="Poppins" pitchFamily="2" charset="77"/>
              </a:rPr>
              <a:t>Le cycle de vie des </a:t>
            </a:r>
            <a:r>
              <a:rPr lang="en-US" sz="3600" b="1" dirty="0" err="1">
                <a:solidFill>
                  <a:srgbClr val="005FAA"/>
                </a:solidFill>
                <a:latin typeface="+mn-lt"/>
                <a:cs typeface="Poppins" pitchFamily="2" charset="77"/>
              </a:rPr>
              <a:t>données</a:t>
            </a:r>
            <a:endParaRPr lang="en-US" sz="3600" b="1" dirty="0">
              <a:solidFill>
                <a:srgbClr val="005FAA"/>
              </a:solidFill>
              <a:latin typeface="+mn-lt"/>
              <a:cs typeface="Poppins" pitchFamily="2" charset="77"/>
            </a:endParaRPr>
          </a:p>
        </p:txBody>
      </p:sp>
    </p:spTree>
    <p:extLst>
      <p:ext uri="{BB962C8B-B14F-4D97-AF65-F5344CB8AC3E}">
        <p14:creationId xmlns:p14="http://schemas.microsoft.com/office/powerpoint/2010/main" val="788725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B593-CAF6-0840-B2BE-CB15801EB426}"/>
              </a:ext>
            </a:extLst>
          </p:cNvPr>
          <p:cNvSpPr>
            <a:spLocks noGrp="1"/>
          </p:cNvSpPr>
          <p:nvPr>
            <p:ph type="title"/>
          </p:nvPr>
        </p:nvSpPr>
        <p:spPr>
          <a:xfrm>
            <a:off x="656035" y="465535"/>
            <a:ext cx="2473421" cy="1386914"/>
          </a:xfrm>
        </p:spPr>
        <p:txBody>
          <a:bodyPr lIns="0" tIns="0" rIns="0" bIns="0" anchor="t"/>
          <a:lstStyle/>
          <a:p>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p>
        </p:txBody>
      </p:sp>
      <p:grpSp>
        <p:nvGrpSpPr>
          <p:cNvPr id="29" name="Group 28">
            <a:extLst>
              <a:ext uri="{FF2B5EF4-FFF2-40B4-BE49-F238E27FC236}">
                <a16:creationId xmlns:a16="http://schemas.microsoft.com/office/drawing/2014/main" id="{9393DB1E-B82D-B644-BA0F-C5FFBF1EEA8C}"/>
              </a:ext>
            </a:extLst>
          </p:cNvPr>
          <p:cNvGrpSpPr/>
          <p:nvPr/>
        </p:nvGrpSpPr>
        <p:grpSpPr>
          <a:xfrm>
            <a:off x="874986" y="2057399"/>
            <a:ext cx="2450676" cy="1805153"/>
            <a:chOff x="1166648" y="2743199"/>
            <a:chExt cx="3267567" cy="2406870"/>
          </a:xfrm>
        </p:grpSpPr>
        <p:sp>
          <p:nvSpPr>
            <p:cNvPr id="5" name="Rectangle 4">
              <a:extLst>
                <a:ext uri="{FF2B5EF4-FFF2-40B4-BE49-F238E27FC236}">
                  <a16:creationId xmlns:a16="http://schemas.microsoft.com/office/drawing/2014/main" id="{04535D4F-D46A-DA47-ABF5-60705F98D707}"/>
                </a:ext>
              </a:extLst>
            </p:cNvPr>
            <p:cNvSpPr/>
            <p:nvPr/>
          </p:nvSpPr>
          <p:spPr>
            <a:xfrm>
              <a:off x="1166648" y="2743199"/>
              <a:ext cx="2406869" cy="283779"/>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ext Placeholder 3">
              <a:extLst>
                <a:ext uri="{FF2B5EF4-FFF2-40B4-BE49-F238E27FC236}">
                  <a16:creationId xmlns:a16="http://schemas.microsoft.com/office/drawing/2014/main" id="{8B97D7CD-ED25-7C46-B1D9-392874C9B2D6}"/>
                </a:ext>
              </a:extLst>
            </p:cNvPr>
            <p:cNvSpPr txBox="1">
              <a:spLocks/>
            </p:cNvSpPr>
            <p:nvPr/>
          </p:nvSpPr>
          <p:spPr>
            <a:xfrm>
              <a:off x="1276979" y="2762634"/>
              <a:ext cx="3157236" cy="238743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defTabSz="685800">
                <a:lnSpc>
                  <a:spcPts val="1500"/>
                </a:lnSpc>
                <a:spcBef>
                  <a:spcPts val="750"/>
                </a:spcBef>
                <a:buClrTx/>
              </a:pPr>
              <a:r>
                <a:rPr lang="en-GB" sz="1350" dirty="0" err="1">
                  <a:solidFill>
                    <a:prstClr val="white"/>
                  </a:solidFill>
                  <a:cs typeface="Poppins" pitchFamily="2" charset="77"/>
                </a:rPr>
                <a:t>Présence</a:t>
              </a:r>
              <a:r>
                <a:rPr lang="en-GB" sz="1350" dirty="0">
                  <a:solidFill>
                    <a:prstClr val="white"/>
                  </a:solidFill>
                  <a:cs typeface="Poppins" pitchFamily="2" charset="77"/>
                </a:rPr>
                <a:t>/Absence</a:t>
              </a:r>
            </a:p>
            <a:p>
              <a:pPr defTabSz="685800">
                <a:lnSpc>
                  <a:spcPts val="1500"/>
                </a:lnSpc>
                <a:spcBef>
                  <a:spcPts val="750"/>
                </a:spcBef>
                <a:buClrTx/>
              </a:pPr>
              <a:r>
                <a:rPr lang="fr-CA" sz="1350" dirty="0">
                  <a:solidFill>
                    <a:srgbClr val="005FAA"/>
                  </a:solidFill>
                  <a:cs typeface="Poppins" pitchFamily="2" charset="77"/>
                </a:rPr>
                <a:t>peut provenir d'observations sporadiques ou de nouvelles méthodes de détection telles que l'ADN environnemental. Ces données quantitatives permettent l'établissement de gammes d'espèces.</a:t>
              </a:r>
              <a:endParaRPr lang="en-US" sz="1350" dirty="0">
                <a:solidFill>
                  <a:srgbClr val="005FAA"/>
                </a:solidFill>
                <a:cs typeface="Poppins" pitchFamily="2" charset="77"/>
              </a:endParaRPr>
            </a:p>
          </p:txBody>
        </p:sp>
      </p:grpSp>
      <p:cxnSp>
        <p:nvCxnSpPr>
          <p:cNvPr id="15" name="Straight Connector 14">
            <a:extLst>
              <a:ext uri="{FF2B5EF4-FFF2-40B4-BE49-F238E27FC236}">
                <a16:creationId xmlns:a16="http://schemas.microsoft.com/office/drawing/2014/main" id="{9D1158B1-5C13-4A44-ABF9-EFD655523CB7}"/>
              </a:ext>
            </a:extLst>
          </p:cNvPr>
          <p:cNvCxnSpPr>
            <a:cxnSpLocks/>
          </p:cNvCxnSpPr>
          <p:nvPr/>
        </p:nvCxnSpPr>
        <p:spPr>
          <a:xfrm>
            <a:off x="2680138" y="2175642"/>
            <a:ext cx="645524"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B5A4EA7-DDDB-1340-83FA-CE5B5A37F347}"/>
              </a:ext>
            </a:extLst>
          </p:cNvPr>
          <p:cNvCxnSpPr>
            <a:cxnSpLocks/>
          </p:cNvCxnSpPr>
          <p:nvPr/>
        </p:nvCxnSpPr>
        <p:spPr>
          <a:xfrm flipV="1">
            <a:off x="3325663" y="1182415"/>
            <a:ext cx="584186" cy="99323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4" name="Picture 3" descr="A picture containing dark, holding, clock, person&#10;&#10;Description automatically generated">
            <a:extLst>
              <a:ext uri="{FF2B5EF4-FFF2-40B4-BE49-F238E27FC236}">
                <a16:creationId xmlns:a16="http://schemas.microsoft.com/office/drawing/2014/main" id="{764C39E3-D8B1-D443-B42D-DEF1A591E470}"/>
              </a:ext>
            </a:extLst>
          </p:cNvPr>
          <p:cNvPicPr>
            <a:picLocks noChangeAspect="1"/>
          </p:cNvPicPr>
          <p:nvPr/>
        </p:nvPicPr>
        <p:blipFill rotWithShape="1">
          <a:blip r:embed="rId3"/>
          <a:srcRect l="13927" t="6510" r="18093"/>
          <a:stretch/>
        </p:blipFill>
        <p:spPr>
          <a:xfrm>
            <a:off x="3471863" y="465535"/>
            <a:ext cx="5173127" cy="4677965"/>
          </a:xfrm>
          <a:prstGeom prst="rect">
            <a:avLst/>
          </a:prstGeom>
        </p:spPr>
      </p:pic>
    </p:spTree>
    <p:extLst>
      <p:ext uri="{BB962C8B-B14F-4D97-AF65-F5344CB8AC3E}">
        <p14:creationId xmlns:p14="http://schemas.microsoft.com/office/powerpoint/2010/main" val="2580644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1552-A261-2546-BA60-C878EE11DC56}"/>
              </a:ext>
            </a:extLst>
          </p:cNvPr>
          <p:cNvSpPr/>
          <p:nvPr/>
        </p:nvSpPr>
        <p:spPr>
          <a:xfrm>
            <a:off x="917488" y="2025797"/>
            <a:ext cx="2211968" cy="26013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4280523-2371-7A4C-AF96-5AC5B7E82356}"/>
              </a:ext>
            </a:extLst>
          </p:cNvPr>
          <p:cNvSpPr>
            <a:spLocks noGrp="1"/>
          </p:cNvSpPr>
          <p:nvPr>
            <p:ph type="body" sz="half" idx="2"/>
          </p:nvPr>
        </p:nvSpPr>
        <p:spPr>
          <a:xfrm>
            <a:off x="917488" y="2060191"/>
            <a:ext cx="2465792" cy="1846867"/>
          </a:xfrm>
        </p:spPr>
        <p:txBody>
          <a:bodyPr lIns="0" tIns="0" rIns="0" bIns="0"/>
          <a:lstStyle/>
          <a:p>
            <a:pPr>
              <a:lnSpc>
                <a:spcPts val="1500"/>
              </a:lnSpc>
            </a:pPr>
            <a:r>
              <a:rPr lang="en-GB" sz="1350" dirty="0" err="1">
                <a:solidFill>
                  <a:schemeClr val="bg1"/>
                </a:solidFill>
                <a:cs typeface="Poppins" pitchFamily="2" charset="77"/>
              </a:rPr>
              <a:t>Données</a:t>
            </a:r>
            <a:r>
              <a:rPr lang="en-GB" sz="1350" dirty="0">
                <a:solidFill>
                  <a:schemeClr val="bg1"/>
                </a:solidFill>
                <a:cs typeface="Poppins" pitchFamily="2" charset="77"/>
              </a:rPr>
              <a:t> </a:t>
            </a:r>
            <a:r>
              <a:rPr lang="en-GB" sz="1350" dirty="0" err="1">
                <a:solidFill>
                  <a:schemeClr val="bg1"/>
                </a:solidFill>
                <a:cs typeface="Poppins" pitchFamily="2" charset="77"/>
              </a:rPr>
              <a:t>d’abondance</a:t>
            </a:r>
            <a:endParaRPr lang="en-GB" sz="1350" dirty="0">
              <a:solidFill>
                <a:schemeClr val="bg1"/>
              </a:solidFill>
              <a:cs typeface="Poppins" pitchFamily="2" charset="77"/>
            </a:endParaRPr>
          </a:p>
          <a:p>
            <a:pPr>
              <a:lnSpc>
                <a:spcPts val="1500"/>
              </a:lnSpc>
            </a:pPr>
            <a:r>
              <a:rPr lang="fr-CA" sz="1350" dirty="0">
                <a:solidFill>
                  <a:srgbClr val="005FAA"/>
                </a:solidFill>
                <a:cs typeface="Poppins" pitchFamily="2" charset="77"/>
              </a:rPr>
              <a:t>Représente le nombre d'individus d'une espèce dans une zone ou un volume donné d'eau de mer ou de sédiments. Il s'agit d'une mesure clé pour la conservation des organismes vulnérables et la gestion des populations d'espèces comme les stocks de poissons.</a:t>
            </a:r>
            <a:endParaRPr lang="en-US" sz="1350" dirty="0">
              <a:solidFill>
                <a:srgbClr val="005FAA"/>
              </a:solidFill>
              <a:cs typeface="Poppins" pitchFamily="2" charset="77"/>
            </a:endParaRPr>
          </a:p>
        </p:txBody>
      </p:sp>
      <p:pic>
        <p:nvPicPr>
          <p:cNvPr id="7" name="Picture 6">
            <a:extLst>
              <a:ext uri="{FF2B5EF4-FFF2-40B4-BE49-F238E27FC236}">
                <a16:creationId xmlns:a16="http://schemas.microsoft.com/office/drawing/2014/main" id="{DA6A10E9-3565-AD49-AABC-DE7365ABDF33}"/>
              </a:ext>
            </a:extLst>
          </p:cNvPr>
          <p:cNvPicPr>
            <a:picLocks noChangeAspect="1"/>
          </p:cNvPicPr>
          <p:nvPr/>
        </p:nvPicPr>
        <p:blipFill>
          <a:blip r:embed="rId3"/>
          <a:stretch>
            <a:fillRect/>
          </a:stretch>
        </p:blipFill>
        <p:spPr>
          <a:xfrm>
            <a:off x="3605667" y="465535"/>
            <a:ext cx="4882299" cy="4432883"/>
          </a:xfrm>
          <a:prstGeom prst="rect">
            <a:avLst/>
          </a:prstGeom>
        </p:spPr>
      </p:pic>
      <p:cxnSp>
        <p:nvCxnSpPr>
          <p:cNvPr id="12" name="Straight Connector 11">
            <a:extLst>
              <a:ext uri="{FF2B5EF4-FFF2-40B4-BE49-F238E27FC236}">
                <a16:creationId xmlns:a16="http://schemas.microsoft.com/office/drawing/2014/main" id="{56D0918A-B0D1-3A48-8486-5467E6796D7A}"/>
              </a:ext>
            </a:extLst>
          </p:cNvPr>
          <p:cNvCxnSpPr>
            <a:cxnSpLocks/>
            <a:stCxn id="8" idx="3"/>
          </p:cNvCxnSpPr>
          <p:nvPr/>
        </p:nvCxnSpPr>
        <p:spPr>
          <a:xfrm>
            <a:off x="3129456" y="2155863"/>
            <a:ext cx="425669" cy="4013"/>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46B319-00DC-B949-8EDD-7DB21779175C}"/>
              </a:ext>
            </a:extLst>
          </p:cNvPr>
          <p:cNvCxnSpPr/>
          <p:nvPr/>
        </p:nvCxnSpPr>
        <p:spPr>
          <a:xfrm flipV="1">
            <a:off x="3555125" y="1056290"/>
            <a:ext cx="543910" cy="1111469"/>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DF6D9D2-41D1-408A-8133-E708E2348C2C}"/>
              </a:ext>
            </a:extLst>
          </p:cNvPr>
          <p:cNvSpPr txBox="1">
            <a:spLocks/>
          </p:cNvSpPr>
          <p:nvPr/>
        </p:nvSpPr>
        <p:spPr>
          <a:xfrm>
            <a:off x="656035" y="465535"/>
            <a:ext cx="2473421" cy="1386914"/>
          </a:xfrm>
          <a:prstGeom prst="rect">
            <a:avLst/>
          </a:prstGeom>
        </p:spPr>
        <p:txBody>
          <a:bodyPr lIns="0" tIns="0" rIns="0" bIns="0" anchor="t"/>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606156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7" y="2065281"/>
            <a:ext cx="2009961" cy="26228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882867" y="2084631"/>
            <a:ext cx="2461793" cy="1940351"/>
          </a:xfrm>
        </p:spPr>
        <p:txBody>
          <a:bodyPr lIns="0" tIns="0" rIns="0" bIns="0"/>
          <a:lstStyle/>
          <a:p>
            <a:pPr>
              <a:lnSpc>
                <a:spcPts val="1500"/>
              </a:lnSpc>
            </a:pPr>
            <a:r>
              <a:rPr lang="en-GB" sz="1350" dirty="0" err="1">
                <a:solidFill>
                  <a:schemeClr val="bg1"/>
                </a:solidFill>
                <a:cs typeface="Poppins" pitchFamily="2" charset="77"/>
              </a:rPr>
              <a:t>Données</a:t>
            </a:r>
            <a:r>
              <a:rPr lang="en-GB" sz="1350" dirty="0">
                <a:solidFill>
                  <a:schemeClr val="bg1"/>
                </a:solidFill>
                <a:cs typeface="Poppins" pitchFamily="2" charset="77"/>
              </a:rPr>
              <a:t> </a:t>
            </a:r>
            <a:r>
              <a:rPr lang="en-GB" sz="1350" dirty="0" err="1">
                <a:solidFill>
                  <a:schemeClr val="bg1"/>
                </a:solidFill>
                <a:cs typeface="Poppins" pitchFamily="2" charset="77"/>
              </a:rPr>
              <a:t>historiques</a:t>
            </a:r>
            <a:endParaRPr lang="en-GB" sz="1350" dirty="0">
              <a:solidFill>
                <a:schemeClr val="bg1"/>
              </a:solidFill>
              <a:cs typeface="Poppins" pitchFamily="2" charset="77"/>
            </a:endParaRPr>
          </a:p>
          <a:p>
            <a:pPr>
              <a:lnSpc>
                <a:spcPts val="1500"/>
              </a:lnSpc>
            </a:pPr>
            <a:r>
              <a:rPr lang="fr-CA" sz="1350" dirty="0">
                <a:solidFill>
                  <a:srgbClr val="005FAA"/>
                </a:solidFill>
                <a:cs typeface="Poppins" pitchFamily="2" charset="77"/>
              </a:rPr>
              <a:t>Caractérise les documents et découvertes historiques conservés dans les archives, les bibliothèques et les séries de données plus anciennes qui permettent une analyse comparative au fil du temps.</a:t>
            </a:r>
            <a:endParaRPr lang="en-US" sz="1350" dirty="0">
              <a:solidFill>
                <a:srgbClr val="005FAA"/>
              </a:solidFill>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flipV="1">
            <a:off x="2709949" y="2175642"/>
            <a:ext cx="426528" cy="4467"/>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a:off x="3138385" y="2180109"/>
            <a:ext cx="1000187" cy="1336711"/>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6" name="Picture 5" descr="Diagram&#10;&#10;Description automatically generated">
            <a:extLst>
              <a:ext uri="{FF2B5EF4-FFF2-40B4-BE49-F238E27FC236}">
                <a16:creationId xmlns:a16="http://schemas.microsoft.com/office/drawing/2014/main" id="{C8D02D5D-609C-5B41-9D35-2EF0138833D5}"/>
              </a:ext>
            </a:extLst>
          </p:cNvPr>
          <p:cNvPicPr>
            <a:picLocks noChangeAspect="1"/>
          </p:cNvPicPr>
          <p:nvPr/>
        </p:nvPicPr>
        <p:blipFill>
          <a:blip r:embed="rId3"/>
          <a:stretch>
            <a:fillRect/>
          </a:stretch>
        </p:blipFill>
        <p:spPr>
          <a:xfrm>
            <a:off x="3912374" y="195943"/>
            <a:ext cx="4835504" cy="4947557"/>
          </a:xfrm>
          <a:prstGeom prst="rect">
            <a:avLst/>
          </a:prstGeom>
        </p:spPr>
      </p:pic>
    </p:spTree>
    <p:extLst>
      <p:ext uri="{BB962C8B-B14F-4D97-AF65-F5344CB8AC3E}">
        <p14:creationId xmlns:p14="http://schemas.microsoft.com/office/powerpoint/2010/main" val="68392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9" y="2065282"/>
            <a:ext cx="1930413" cy="237328"/>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10069" y="2107274"/>
            <a:ext cx="1876013" cy="1483150"/>
          </a:xfrm>
        </p:spPr>
        <p:txBody>
          <a:bodyPr lIns="0" tIns="0" rIns="0" bIns="0"/>
          <a:lstStyle/>
          <a:p>
            <a:pPr>
              <a:lnSpc>
                <a:spcPts val="1500"/>
              </a:lnSpc>
            </a:pPr>
            <a:r>
              <a:rPr lang="en-GB" sz="1350" dirty="0" err="1">
                <a:solidFill>
                  <a:schemeClr val="bg1"/>
                </a:solidFill>
                <a:cs typeface="Poppins" pitchFamily="2" charset="77"/>
              </a:rPr>
              <a:t>Données</a:t>
            </a:r>
            <a:r>
              <a:rPr lang="en-GB" sz="1350" dirty="0">
                <a:solidFill>
                  <a:schemeClr val="bg1"/>
                </a:solidFill>
                <a:cs typeface="Poppins" pitchFamily="2" charset="77"/>
              </a:rPr>
              <a:t> </a:t>
            </a:r>
            <a:r>
              <a:rPr lang="en-GB" sz="1350" dirty="0" err="1">
                <a:solidFill>
                  <a:schemeClr val="bg1"/>
                </a:solidFill>
                <a:cs typeface="Poppins" pitchFamily="2" charset="77"/>
              </a:rPr>
              <a:t>d’habitats</a:t>
            </a:r>
            <a:endParaRPr lang="en-GB" sz="1350" dirty="0">
              <a:solidFill>
                <a:srgbClr val="005FAA"/>
              </a:solidFill>
              <a:cs typeface="Poppins" pitchFamily="2" charset="77"/>
            </a:endParaRPr>
          </a:p>
          <a:p>
            <a:pPr>
              <a:lnSpc>
                <a:spcPts val="1500"/>
              </a:lnSpc>
            </a:pPr>
            <a:r>
              <a:rPr lang="fr-CA" sz="1350" dirty="0">
                <a:solidFill>
                  <a:srgbClr val="005FAA"/>
                </a:solidFill>
                <a:cs typeface="Poppins" pitchFamily="2" charset="77"/>
              </a:rPr>
              <a:t>Représente des données sur la diversité biologique ainsi que sur l'habitat et la diversité géographique.</a:t>
            </a:r>
            <a:endParaRPr lang="en-US" sz="1350" b="1" dirty="0">
              <a:solidFill>
                <a:srgbClr val="005FAA"/>
              </a:solidFill>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pic>
        <p:nvPicPr>
          <p:cNvPr id="6" name="Picture 6">
            <a:extLst>
              <a:ext uri="{FF2B5EF4-FFF2-40B4-BE49-F238E27FC236}">
                <a16:creationId xmlns:a16="http://schemas.microsoft.com/office/drawing/2014/main" id="{298D6ABC-53D1-46D8-814B-396E420537B8}"/>
              </a:ext>
            </a:extLst>
          </p:cNvPr>
          <p:cNvPicPr>
            <a:picLocks noChangeAspect="1"/>
          </p:cNvPicPr>
          <p:nvPr/>
        </p:nvPicPr>
        <p:blipFill>
          <a:blip r:embed="rId3"/>
          <a:stretch>
            <a:fillRect/>
          </a:stretch>
        </p:blipFill>
        <p:spPr>
          <a:xfrm>
            <a:off x="3623667" y="246857"/>
            <a:ext cx="5522118" cy="4649786"/>
          </a:xfrm>
          <a:prstGeom prst="rect">
            <a:avLst/>
          </a:prstGeom>
        </p:spPr>
      </p:pic>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438607" y="985900"/>
            <a:ext cx="1368521" cy="1162955"/>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flipV="1">
            <a:off x="2813282" y="2148853"/>
            <a:ext cx="638719" cy="2"/>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626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8" y="2065281"/>
            <a:ext cx="1691889" cy="220715"/>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34679" y="2095569"/>
            <a:ext cx="2105701" cy="1230902"/>
          </a:xfrm>
        </p:spPr>
        <p:txBody>
          <a:bodyPr lIns="0" tIns="0" rIns="0" bIns="0"/>
          <a:lstStyle/>
          <a:p>
            <a:pPr>
              <a:lnSpc>
                <a:spcPts val="1500"/>
              </a:lnSpc>
            </a:pPr>
            <a:r>
              <a:rPr lang="en-GB" sz="1350" dirty="0" err="1">
                <a:solidFill>
                  <a:schemeClr val="bg1"/>
                </a:solidFill>
                <a:cs typeface="Poppins" pitchFamily="2" charset="77"/>
              </a:rPr>
              <a:t>Données</a:t>
            </a:r>
            <a:r>
              <a:rPr lang="en-GB" sz="1350" dirty="0">
                <a:solidFill>
                  <a:schemeClr val="bg1"/>
                </a:solidFill>
                <a:cs typeface="Poppins" pitchFamily="2" charset="77"/>
              </a:rPr>
              <a:t> de </a:t>
            </a:r>
            <a:r>
              <a:rPr lang="en-GB" sz="1350" dirty="0" err="1">
                <a:solidFill>
                  <a:schemeClr val="bg1"/>
                </a:solidFill>
                <a:cs typeface="Poppins" pitchFamily="2" charset="77"/>
              </a:rPr>
              <a:t>suivis</a:t>
            </a:r>
            <a:endParaRPr lang="en-GB" sz="1350" dirty="0">
              <a:solidFill>
                <a:srgbClr val="005FAA"/>
              </a:solidFill>
              <a:cs typeface="Poppins" pitchFamily="2" charset="77"/>
            </a:endParaRPr>
          </a:p>
          <a:p>
            <a:pPr>
              <a:lnSpc>
                <a:spcPts val="1500"/>
              </a:lnSpc>
            </a:pPr>
            <a:r>
              <a:rPr lang="fr-CA" sz="1350" dirty="0">
                <a:solidFill>
                  <a:srgbClr val="005FAA"/>
                </a:solidFill>
                <a:cs typeface="Poppins" pitchFamily="2" charset="77"/>
              </a:rPr>
              <a:t>Représente les données qui suivent le mouvement des animaux via des satellites ou la bioacoustique.</a:t>
            </a:r>
            <a:endParaRPr lang="en-US" sz="1350" dirty="0">
              <a:solidFill>
                <a:srgbClr val="005FAA"/>
              </a:solidFill>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574758" y="2175642"/>
            <a:ext cx="561719"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129455" y="859222"/>
            <a:ext cx="1521372" cy="1316423"/>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3" name="Picture 2" descr="A picture containing clock&#10;&#10;Description automatically generated">
            <a:extLst>
              <a:ext uri="{FF2B5EF4-FFF2-40B4-BE49-F238E27FC236}">
                <a16:creationId xmlns:a16="http://schemas.microsoft.com/office/drawing/2014/main" id="{588FB05F-AE18-9346-9102-69D1BC9AB7F3}"/>
              </a:ext>
            </a:extLst>
          </p:cNvPr>
          <p:cNvPicPr>
            <a:picLocks noChangeAspect="1"/>
          </p:cNvPicPr>
          <p:nvPr/>
        </p:nvPicPr>
        <p:blipFill>
          <a:blip r:embed="rId3"/>
          <a:stretch>
            <a:fillRect/>
          </a:stretch>
        </p:blipFill>
        <p:spPr>
          <a:xfrm>
            <a:off x="2491929" y="-203597"/>
            <a:ext cx="6267550" cy="5422107"/>
          </a:xfrm>
          <a:prstGeom prst="rect">
            <a:avLst/>
          </a:prstGeom>
        </p:spPr>
      </p:pic>
    </p:spTree>
    <p:extLst>
      <p:ext uri="{BB962C8B-B14F-4D97-AF65-F5344CB8AC3E}">
        <p14:creationId xmlns:p14="http://schemas.microsoft.com/office/powerpoint/2010/main" val="3500350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D224045-7453-47B4-922F-7E4371E0D477}"/>
              </a:ext>
            </a:extLst>
          </p:cNvPr>
          <p:cNvPicPr>
            <a:picLocks noChangeAspect="1"/>
          </p:cNvPicPr>
          <p:nvPr/>
        </p:nvPicPr>
        <p:blipFill>
          <a:blip r:embed="rId3"/>
          <a:stretch>
            <a:fillRect/>
          </a:stretch>
        </p:blipFill>
        <p:spPr>
          <a:xfrm>
            <a:off x="917763" y="754679"/>
            <a:ext cx="6726926" cy="4241615"/>
          </a:xfrm>
          <a:prstGeom prst="rect">
            <a:avLst/>
          </a:prstGeom>
        </p:spPr>
      </p:pic>
      <p:sp>
        <p:nvSpPr>
          <p:cNvPr id="7" name="Title 1">
            <a:extLst>
              <a:ext uri="{FF2B5EF4-FFF2-40B4-BE49-F238E27FC236}">
                <a16:creationId xmlns:a16="http://schemas.microsoft.com/office/drawing/2014/main" id="{6853D7FA-7F18-7A4E-87B3-5C0A89FA2FD9}"/>
              </a:ext>
            </a:extLst>
          </p:cNvPr>
          <p:cNvSpPr txBox="1">
            <a:spLocks/>
          </p:cNvSpPr>
          <p:nvPr/>
        </p:nvSpPr>
        <p:spPr>
          <a:xfrm>
            <a:off x="254200" y="278011"/>
            <a:ext cx="8328326" cy="1351196"/>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fr-CA" sz="3600" b="1" dirty="0">
                <a:solidFill>
                  <a:srgbClr val="005FAA"/>
                </a:solidFill>
                <a:latin typeface="+mn-lt"/>
                <a:cs typeface="Poppins" pitchFamily="2" charset="77"/>
              </a:rPr>
              <a:t>Le cycle de vie des données OBIS</a:t>
            </a:r>
          </a:p>
        </p:txBody>
      </p:sp>
      <p:sp>
        <p:nvSpPr>
          <p:cNvPr id="3" name="Rectangle 2">
            <a:extLst>
              <a:ext uri="{FF2B5EF4-FFF2-40B4-BE49-F238E27FC236}">
                <a16:creationId xmlns:a16="http://schemas.microsoft.com/office/drawing/2014/main" id="{9F144806-E8F1-5548-B1E5-468AB78AB004}"/>
              </a:ext>
            </a:extLst>
          </p:cNvPr>
          <p:cNvSpPr/>
          <p:nvPr/>
        </p:nvSpPr>
        <p:spPr>
          <a:xfrm>
            <a:off x="1232004" y="4734682"/>
            <a:ext cx="950901" cy="284693"/>
          </a:xfrm>
          <a:prstGeom prst="rect">
            <a:avLst/>
          </a:prstGeom>
        </p:spPr>
        <p:txBody>
          <a:bodyPr wrap="none">
            <a:spAutoFit/>
          </a:bodyPr>
          <a:lstStyle/>
          <a:p>
            <a:pPr defTabSz="685800">
              <a:lnSpc>
                <a:spcPts val="1500"/>
              </a:lnSpc>
              <a:buClrTx/>
            </a:pPr>
            <a:r>
              <a:rPr lang="en-GB" sz="1350" b="1" kern="1200" dirty="0">
                <a:solidFill>
                  <a:srgbClr val="48B7AF"/>
                </a:solidFill>
                <a:latin typeface="Poppins" pitchFamily="2" charset="77"/>
                <a:ea typeface="+mn-ea"/>
                <a:cs typeface="Poppins" pitchFamily="2" charset="77"/>
              </a:rPr>
              <a:t>Collection:</a:t>
            </a:r>
          </a:p>
        </p:txBody>
      </p:sp>
      <p:sp>
        <p:nvSpPr>
          <p:cNvPr id="6" name="Rectangle 5">
            <a:extLst>
              <a:ext uri="{FF2B5EF4-FFF2-40B4-BE49-F238E27FC236}">
                <a16:creationId xmlns:a16="http://schemas.microsoft.com/office/drawing/2014/main" id="{E2410E8E-191D-2743-8785-11C518217F68}"/>
              </a:ext>
            </a:extLst>
          </p:cNvPr>
          <p:cNvSpPr/>
          <p:nvPr/>
        </p:nvSpPr>
        <p:spPr>
          <a:xfrm>
            <a:off x="3787708" y="4734682"/>
            <a:ext cx="1025152" cy="284693"/>
          </a:xfrm>
          <a:prstGeom prst="rect">
            <a:avLst/>
          </a:prstGeom>
        </p:spPr>
        <p:txBody>
          <a:bodyPr wrap="none">
            <a:spAutoFit/>
          </a:bodyPr>
          <a:lstStyle/>
          <a:p>
            <a:pPr defTabSz="685800">
              <a:lnSpc>
                <a:spcPts val="1500"/>
              </a:lnSpc>
              <a:buClrTx/>
            </a:pPr>
            <a:r>
              <a:rPr lang="en-GB" sz="1350" b="1" kern="1200" dirty="0">
                <a:solidFill>
                  <a:srgbClr val="00B5DC"/>
                </a:solidFill>
                <a:latin typeface="Poppins" pitchFamily="2" charset="77"/>
                <a:ea typeface="+mn-ea"/>
                <a:cs typeface="Poppins" pitchFamily="2" charset="77"/>
              </a:rPr>
              <a:t>Integration:</a:t>
            </a:r>
          </a:p>
        </p:txBody>
      </p:sp>
      <p:sp>
        <p:nvSpPr>
          <p:cNvPr id="8" name="Rectangle 7">
            <a:extLst>
              <a:ext uri="{FF2B5EF4-FFF2-40B4-BE49-F238E27FC236}">
                <a16:creationId xmlns:a16="http://schemas.microsoft.com/office/drawing/2014/main" id="{E8EC3929-B9CE-2744-931D-331D2C9DF497}"/>
              </a:ext>
            </a:extLst>
          </p:cNvPr>
          <p:cNvSpPr/>
          <p:nvPr/>
        </p:nvSpPr>
        <p:spPr>
          <a:xfrm>
            <a:off x="6420886" y="4734683"/>
            <a:ext cx="1039644" cy="284693"/>
          </a:xfrm>
          <a:prstGeom prst="rect">
            <a:avLst/>
          </a:prstGeom>
        </p:spPr>
        <p:txBody>
          <a:bodyPr wrap="none">
            <a:spAutoFit/>
          </a:bodyPr>
          <a:lstStyle/>
          <a:p>
            <a:pPr defTabSz="685800">
              <a:lnSpc>
                <a:spcPts val="1500"/>
              </a:lnSpc>
              <a:buClrTx/>
            </a:pPr>
            <a:r>
              <a:rPr lang="en-GB" sz="1350" b="1" kern="1200" dirty="0">
                <a:solidFill>
                  <a:srgbClr val="EA617F"/>
                </a:solidFill>
                <a:latin typeface="Poppins" pitchFamily="2" charset="77"/>
                <a:ea typeface="+mn-ea"/>
                <a:cs typeface="Poppins" pitchFamily="2" charset="77"/>
              </a:rPr>
              <a:t>Publication:</a:t>
            </a:r>
          </a:p>
        </p:txBody>
      </p:sp>
      <p:sp>
        <p:nvSpPr>
          <p:cNvPr id="9" name="Rectangle 8">
            <a:extLst>
              <a:ext uri="{FF2B5EF4-FFF2-40B4-BE49-F238E27FC236}">
                <a16:creationId xmlns:a16="http://schemas.microsoft.com/office/drawing/2014/main" id="{C987E8D3-3441-034E-AF9C-EA0BB711A052}"/>
              </a:ext>
            </a:extLst>
          </p:cNvPr>
          <p:cNvSpPr/>
          <p:nvPr/>
        </p:nvSpPr>
        <p:spPr>
          <a:xfrm>
            <a:off x="3102908" y="754679"/>
            <a:ext cx="5123330"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0" name="Rectangle 9">
            <a:extLst>
              <a:ext uri="{FF2B5EF4-FFF2-40B4-BE49-F238E27FC236}">
                <a16:creationId xmlns:a16="http://schemas.microsoft.com/office/drawing/2014/main" id="{0A200DF7-C8E4-8247-836D-E18F84F197B5}"/>
              </a:ext>
            </a:extLst>
          </p:cNvPr>
          <p:cNvSpPr/>
          <p:nvPr/>
        </p:nvSpPr>
        <p:spPr>
          <a:xfrm>
            <a:off x="6262003" y="825276"/>
            <a:ext cx="2067485"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920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086B04B-0EF3-49F8-8BB5-8F3E58A9FD8F}"/>
              </a:ext>
            </a:extLst>
          </p:cNvPr>
          <p:cNvPicPr>
            <a:picLocks noChangeAspect="1"/>
          </p:cNvPicPr>
          <p:nvPr/>
        </p:nvPicPr>
        <p:blipFill>
          <a:blip r:embed="rId3"/>
          <a:stretch>
            <a:fillRect/>
          </a:stretch>
        </p:blipFill>
        <p:spPr>
          <a:xfrm>
            <a:off x="2886969" y="968609"/>
            <a:ext cx="6156125" cy="36393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914400" y="2057400"/>
            <a:ext cx="1040525" cy="228600"/>
          </a:xfrm>
          <a:prstGeom prst="rect">
            <a:avLst/>
          </a:prstGeom>
          <a:solidFill>
            <a:srgbClr val="E4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1"/>
            <a:ext cx="1836601" cy="2858691"/>
          </a:xfrm>
          <a:ln>
            <a:noFill/>
          </a:ln>
        </p:spPr>
        <p:txBody>
          <a:bodyPr lIns="0" tIns="0" rIns="0" bIns="0"/>
          <a:lstStyle/>
          <a:p>
            <a:pPr>
              <a:lnSpc>
                <a:spcPts val="1500"/>
              </a:lnSpc>
            </a:pPr>
            <a:r>
              <a:rPr lang="fr-CA" sz="1400" b="1" dirty="0">
                <a:solidFill>
                  <a:srgbClr val="48B7AF"/>
                </a:solidFill>
                <a:cs typeface="Poppins" pitchFamily="2" charset="77"/>
              </a:rPr>
              <a:t>Collection</a:t>
            </a:r>
            <a:r>
              <a:rPr lang="fr-CA" sz="1350" b="1" dirty="0">
                <a:solidFill>
                  <a:srgbClr val="48B7AF"/>
                </a:solidFill>
                <a:latin typeface="Poppins" pitchFamily="2" charset="77"/>
                <a:cs typeface="Poppins" pitchFamily="2" charset="77"/>
              </a:rPr>
              <a:t> :</a:t>
            </a:r>
          </a:p>
          <a:p>
            <a:pPr>
              <a:lnSpc>
                <a:spcPts val="1500"/>
              </a:lnSpc>
            </a:pPr>
            <a:r>
              <a:rPr lang="fr-CA" sz="1350" dirty="0">
                <a:solidFill>
                  <a:srgbClr val="005FAA"/>
                </a:solidFill>
              </a:rPr>
              <a:t>Les données sont compilées à partir de plusieurs </a:t>
            </a:r>
            <a:r>
              <a:rPr lang="fr-CA" sz="1350" b="1" dirty="0">
                <a:solidFill>
                  <a:srgbClr val="005FAA"/>
                </a:solidFill>
              </a:rPr>
              <a:t>observations.</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2840"/>
            <a:ext cx="126125" cy="126125"/>
          </a:xfrm>
          <a:prstGeom prst="ellipse">
            <a:avLst/>
          </a:prstGeom>
          <a:solidFill>
            <a:srgbClr val="42B7AD"/>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2803593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B3F4BC23-1591-4A97-B953-EF5B785B371A}"/>
              </a:ext>
            </a:extLst>
          </p:cNvPr>
          <p:cNvPicPr>
            <a:picLocks noChangeAspect="1"/>
          </p:cNvPicPr>
          <p:nvPr/>
        </p:nvPicPr>
        <p:blipFill>
          <a:blip r:embed="rId3"/>
          <a:stretch>
            <a:fillRect/>
          </a:stretch>
        </p:blipFill>
        <p:spPr>
          <a:xfrm>
            <a:off x="2650331" y="965028"/>
            <a:ext cx="6424017" cy="37938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899455" y="2086961"/>
            <a:ext cx="1750875" cy="2635449"/>
          </a:xfrm>
        </p:spPr>
        <p:txBody>
          <a:bodyPr lIns="0" tIns="0" rIns="0" bIns="0" anchor="t"/>
          <a:lstStyle/>
          <a:p>
            <a:pPr>
              <a:lnSpc>
                <a:spcPts val="1500"/>
              </a:lnSpc>
            </a:pPr>
            <a:r>
              <a:rPr lang="fr-CA" sz="1400" b="1" dirty="0">
                <a:solidFill>
                  <a:srgbClr val="00B5DC"/>
                </a:solidFill>
                <a:cs typeface="Poppins" pitchFamily="2" charset="77"/>
              </a:rPr>
              <a:t>Intégration</a:t>
            </a:r>
            <a:r>
              <a:rPr lang="fr-CA" sz="1350" b="1" dirty="0">
                <a:solidFill>
                  <a:srgbClr val="00B5DC"/>
                </a:solidFill>
                <a:cs typeface="Poppins" pitchFamily="2" charset="77"/>
              </a:rPr>
              <a:t> :</a:t>
            </a:r>
          </a:p>
          <a:p>
            <a:pPr>
              <a:lnSpc>
                <a:spcPts val="1500"/>
              </a:lnSpc>
            </a:pPr>
            <a:r>
              <a:rPr lang="fr-CA" sz="1350" dirty="0">
                <a:solidFill>
                  <a:srgbClr val="005FAA"/>
                </a:solidFill>
              </a:rPr>
              <a:t>Pendant le processus de normalisation, les nœuds thématiques et régionaux d’OBIS vérifient la qualité des données et appliquent les normes </a:t>
            </a:r>
            <a:r>
              <a:rPr lang="fr-CA" sz="1350" b="1" dirty="0">
                <a:solidFill>
                  <a:srgbClr val="005FAA"/>
                </a:solidFill>
              </a:rPr>
              <a:t>Darwin </a:t>
            </a:r>
            <a:r>
              <a:rPr lang="fr-CA" sz="1350" b="1" dirty="0" err="1">
                <a:solidFill>
                  <a:srgbClr val="005FAA"/>
                </a:solidFill>
              </a:rPr>
              <a:t>Core</a:t>
            </a:r>
            <a:r>
              <a:rPr lang="fr-CA" sz="1350" dirty="0">
                <a:solidFill>
                  <a:srgbClr val="005FAA"/>
                </a:solidFill>
              </a:rPr>
              <a:t>.</a:t>
            </a:r>
            <a:endParaRPr lang="fr-CA" sz="1350" b="1" dirty="0">
              <a:solidFill>
                <a:srgbClr val="005FAA"/>
              </a:solidFill>
              <a:cs typeface="Poppins Light" pitchFamily="2" charset="77"/>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4274022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Montserrat"/>
                <a:ea typeface="Montserrat"/>
                <a:cs typeface="Montserrat"/>
                <a:sym typeface="Montserrat"/>
              </a:rPr>
              <a:t>A propos d’ OTN</a:t>
            </a:r>
            <a:endParaRPr dirty="0">
              <a:solidFill>
                <a:srgbClr val="FFFFFF"/>
              </a:solidFill>
              <a:latin typeface="Montserrat"/>
              <a:ea typeface="Montserrat"/>
              <a:cs typeface="Montserrat"/>
              <a:sym typeface="Montserrat"/>
            </a:endParaRPr>
          </a:p>
        </p:txBody>
      </p:sp>
      <p:sp>
        <p:nvSpPr>
          <p:cNvPr id="62" name="Google Shape;62;p14"/>
          <p:cNvSpPr txBox="1">
            <a:spLocks noGrp="1"/>
          </p:cNvSpPr>
          <p:nvPr>
            <p:ph type="body" idx="1"/>
          </p:nvPr>
        </p:nvSpPr>
        <p:spPr>
          <a:xfrm>
            <a:off x="5403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Plateforme mondiale de recherche aquatique, gestion de données et plateforme de partenariat basée à l'Université Dalhousie en Nouvelle-Écosse, Canada.</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sp>
        <p:nvSpPr>
          <p:cNvPr id="63" name="Google Shape;63;p1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4" name="Google Shape;64;p14"/>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3</a:t>
            </a:fld>
            <a:endParaRPr b="1" dirty="0">
              <a:solidFill>
                <a:schemeClr val="lt1"/>
              </a:solidFill>
              <a:latin typeface="Raleway"/>
              <a:ea typeface="Raleway"/>
              <a:cs typeface="Raleway"/>
              <a:sym typeface="Raleway"/>
            </a:endParaRPr>
          </a:p>
        </p:txBody>
      </p:sp>
      <p:sp>
        <p:nvSpPr>
          <p:cNvPr id="65" name="Google Shape;65;p1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FFFFFF"/>
                </a:solidFill>
                <a:latin typeface="Raleway"/>
                <a:ea typeface="Raleway"/>
                <a:cs typeface="Raleway"/>
                <a:sym typeface="Raleway"/>
              </a:rPr>
              <a:t>OCEAN TRACKING NETWORK</a:t>
            </a:r>
            <a:endParaRPr sz="1000" dirty="0">
              <a:solidFill>
                <a:srgbClr val="FFFFFF"/>
              </a:solidFill>
              <a:latin typeface="Raleway"/>
              <a:ea typeface="Raleway"/>
              <a:cs typeface="Raleway"/>
              <a:sym typeface="Raleway"/>
            </a:endParaRPr>
          </a:p>
        </p:txBody>
      </p:sp>
      <p:pic>
        <p:nvPicPr>
          <p:cNvPr id="66" name="Google Shape;66;p14"/>
          <p:cNvPicPr preferRelativeResize="0"/>
          <p:nvPr/>
        </p:nvPicPr>
        <p:blipFill>
          <a:blip r:embed="rId4">
            <a:alphaModFix/>
          </a:blip>
          <a:stretch>
            <a:fillRect/>
          </a:stretch>
        </p:blipFill>
        <p:spPr>
          <a:xfrm>
            <a:off x="1022550" y="1553850"/>
            <a:ext cx="834100" cy="522975"/>
          </a:xfrm>
          <a:prstGeom prst="rect">
            <a:avLst/>
          </a:prstGeom>
          <a:noFill/>
          <a:ln>
            <a:noFill/>
          </a:ln>
        </p:spPr>
      </p:pic>
      <p:sp>
        <p:nvSpPr>
          <p:cNvPr id="67" name="Google Shape;67;p14"/>
          <p:cNvSpPr txBox="1">
            <a:spLocks noGrp="1"/>
          </p:cNvSpPr>
          <p:nvPr>
            <p:ph type="body" idx="1"/>
          </p:nvPr>
        </p:nvSpPr>
        <p:spPr>
          <a:xfrm>
            <a:off x="26436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Depuis 2008, OTN déploie des équipements de surveillance des océans et des véhicules marins autonomes (planeurs) à la fine pointe de la technologie dans des sites aquatiques clés.</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pic>
        <p:nvPicPr>
          <p:cNvPr id="68" name="Google Shape;68;p14"/>
          <p:cNvPicPr preferRelativeResize="0"/>
          <p:nvPr/>
        </p:nvPicPr>
        <p:blipFill>
          <a:blip r:embed="rId4">
            <a:alphaModFix/>
          </a:blip>
          <a:stretch>
            <a:fillRect/>
          </a:stretch>
        </p:blipFill>
        <p:spPr>
          <a:xfrm>
            <a:off x="3049650" y="1553850"/>
            <a:ext cx="834100" cy="522975"/>
          </a:xfrm>
          <a:prstGeom prst="rect">
            <a:avLst/>
          </a:prstGeom>
          <a:noFill/>
          <a:ln>
            <a:noFill/>
          </a:ln>
        </p:spPr>
      </p:pic>
      <p:sp>
        <p:nvSpPr>
          <p:cNvPr id="69" name="Google Shape;69;p14"/>
          <p:cNvSpPr txBox="1">
            <a:spLocks noGrp="1"/>
          </p:cNvSpPr>
          <p:nvPr>
            <p:ph type="body" idx="1"/>
          </p:nvPr>
        </p:nvSpPr>
        <p:spPr>
          <a:xfrm>
            <a:off x="4670885" y="2191575"/>
            <a:ext cx="1798229"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OTN a établi des partenariats avec une communauté mondiale d'intervenants pour documenter les mouvements et la survie des animaux aquatiques dans le contexte de l'évolution des environnements océaniques.</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pic>
        <p:nvPicPr>
          <p:cNvPr id="70" name="Google Shape;70;p14"/>
          <p:cNvPicPr preferRelativeResize="0"/>
          <p:nvPr/>
        </p:nvPicPr>
        <p:blipFill>
          <a:blip r:embed="rId4">
            <a:alphaModFix/>
          </a:blip>
          <a:stretch>
            <a:fillRect/>
          </a:stretch>
        </p:blipFill>
        <p:spPr>
          <a:xfrm>
            <a:off x="5152950" y="1553850"/>
            <a:ext cx="834100" cy="522975"/>
          </a:xfrm>
          <a:prstGeom prst="rect">
            <a:avLst/>
          </a:prstGeom>
          <a:noFill/>
          <a:ln>
            <a:noFill/>
          </a:ln>
        </p:spPr>
      </p:pic>
      <p:sp>
        <p:nvSpPr>
          <p:cNvPr id="71" name="Google Shape;71;p14"/>
          <p:cNvSpPr txBox="1">
            <a:spLocks noGrp="1"/>
          </p:cNvSpPr>
          <p:nvPr>
            <p:ph type="body" idx="1"/>
          </p:nvPr>
        </p:nvSpPr>
        <p:spPr>
          <a:xfrm>
            <a:off x="6744575" y="2191575"/>
            <a:ext cx="179685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Les connaissances générées par OTN sont utilisées par les scientifiques, les créateurs de politiques, les décideurs, l'industrie, les communautés autochtones et côtières et le grand public.</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pic>
        <p:nvPicPr>
          <p:cNvPr id="72" name="Google Shape;72;p14"/>
          <p:cNvPicPr preferRelativeResize="0"/>
          <p:nvPr/>
        </p:nvPicPr>
        <p:blipFill>
          <a:blip r:embed="rId4">
            <a:alphaModFix/>
          </a:blip>
          <a:stretch>
            <a:fillRect/>
          </a:stretch>
        </p:blipFill>
        <p:spPr>
          <a:xfrm>
            <a:off x="7225950" y="1553850"/>
            <a:ext cx="834100" cy="522975"/>
          </a:xfrm>
          <a:prstGeom prst="rect">
            <a:avLst/>
          </a:prstGeom>
          <a:noFill/>
          <a:ln>
            <a:noFill/>
          </a:ln>
        </p:spPr>
      </p:pic>
      <p:pic>
        <p:nvPicPr>
          <p:cNvPr id="73" name="Google Shape;73;p14"/>
          <p:cNvPicPr preferRelativeResize="0"/>
          <p:nvPr/>
        </p:nvPicPr>
        <p:blipFill>
          <a:blip r:embed="rId4">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2176422" cy="2295854"/>
          </a:xfrm>
        </p:spPr>
        <p:txBody>
          <a:bodyPr lIns="0" tIns="0" rIns="0" bIns="0"/>
          <a:lstStyle/>
          <a:p>
            <a:pPr>
              <a:lnSpc>
                <a:spcPts val="1500"/>
              </a:lnSpc>
            </a:pPr>
            <a:r>
              <a:rPr lang="en-GB" sz="1400" b="1" dirty="0">
                <a:solidFill>
                  <a:srgbClr val="00B5DC"/>
                </a:solidFill>
                <a:cs typeface="Poppins" pitchFamily="2" charset="77"/>
              </a:rPr>
              <a:t>Contribution :</a:t>
            </a:r>
          </a:p>
          <a:p>
            <a:pPr>
              <a:lnSpc>
                <a:spcPts val="1500"/>
              </a:lnSpc>
            </a:pPr>
            <a:r>
              <a:rPr lang="fr-CA" sz="1350" dirty="0">
                <a:solidFill>
                  <a:srgbClr val="005FAA"/>
                </a:solidFill>
                <a:cs typeface="Poppins Light" pitchFamily="2" charset="77"/>
              </a:rPr>
              <a:t>Les données sont ensuite déposées dans la base de données OBIS et </a:t>
            </a:r>
            <a:r>
              <a:rPr lang="fr-CA" sz="1350" b="1" dirty="0">
                <a:solidFill>
                  <a:srgbClr val="005FAA"/>
                </a:solidFill>
                <a:cs typeface="Poppins Light" pitchFamily="2" charset="77"/>
              </a:rPr>
              <a:t>rendues accessibles à tous et à toutes</a:t>
            </a:r>
            <a:r>
              <a:rPr lang="fr-CA" sz="1350" dirty="0">
                <a:solidFill>
                  <a:srgbClr val="005FAA"/>
                </a:solidFill>
                <a:cs typeface="Poppins Light" pitchFamily="2" charset="77"/>
              </a:rPr>
              <a:t>.</a:t>
            </a:r>
            <a:endParaRPr lang="en-GB" sz="1350" b="1" dirty="0">
              <a:solidFill>
                <a:srgbClr val="005FAA"/>
              </a:solidFill>
              <a:cs typeface="Poppins Light" pitchFamily="2" charset="77"/>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pic>
        <p:nvPicPr>
          <p:cNvPr id="2" name="Picture 1">
            <a:extLst>
              <a:ext uri="{FF2B5EF4-FFF2-40B4-BE49-F238E27FC236}">
                <a16:creationId xmlns:a16="http://schemas.microsoft.com/office/drawing/2014/main" id="{9143F4C9-3131-DE47-9D40-11FE0A7E053B}"/>
              </a:ext>
            </a:extLst>
          </p:cNvPr>
          <p:cNvPicPr>
            <a:picLocks noChangeAspect="1"/>
          </p:cNvPicPr>
          <p:nvPr/>
        </p:nvPicPr>
        <p:blipFill rotWithShape="1">
          <a:blip r:embed="rId3"/>
          <a:srcRect l="5706" r="37470"/>
          <a:stretch/>
        </p:blipFill>
        <p:spPr>
          <a:xfrm>
            <a:off x="4272338" y="1361919"/>
            <a:ext cx="2706732" cy="2482328"/>
          </a:xfrm>
          <a:prstGeom prst="rect">
            <a:avLst/>
          </a:prstGeom>
        </p:spPr>
      </p:pic>
      <p:pic>
        <p:nvPicPr>
          <p:cNvPr id="10" name="Picture 9">
            <a:extLst>
              <a:ext uri="{FF2B5EF4-FFF2-40B4-BE49-F238E27FC236}">
                <a16:creationId xmlns:a16="http://schemas.microsoft.com/office/drawing/2014/main" id="{E59C6147-1C03-BB46-8C23-3ABB5EC6D4F6}"/>
              </a:ext>
            </a:extLst>
          </p:cNvPr>
          <p:cNvPicPr>
            <a:picLocks noChangeAspect="1"/>
          </p:cNvPicPr>
          <p:nvPr/>
        </p:nvPicPr>
        <p:blipFill rotWithShape="1">
          <a:blip r:embed="rId4"/>
          <a:srcRect t="67519" b="5805"/>
          <a:stretch/>
        </p:blipFill>
        <p:spPr>
          <a:xfrm rot="5400000">
            <a:off x="1897026" y="917157"/>
            <a:ext cx="2868643" cy="2292118"/>
          </a:xfrm>
          <a:prstGeom prst="rect">
            <a:avLst/>
          </a:prstGeom>
        </p:spPr>
      </p:pic>
      <p:sp>
        <p:nvSpPr>
          <p:cNvPr id="7" name="Oval 6">
            <a:extLst>
              <a:ext uri="{FF2B5EF4-FFF2-40B4-BE49-F238E27FC236}">
                <a16:creationId xmlns:a16="http://schemas.microsoft.com/office/drawing/2014/main" id="{8F1CE32D-9B7E-324C-AE99-C31E0CFD46AA}"/>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27436302-F3A0-FF4A-980F-660982FD4F6C}"/>
              </a:ext>
            </a:extLst>
          </p:cNvPr>
          <p:cNvSpPr/>
          <p:nvPr/>
        </p:nvSpPr>
        <p:spPr>
          <a:xfrm>
            <a:off x="6492469" y="3693203"/>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3" name="TextBox 2">
            <a:extLst>
              <a:ext uri="{FF2B5EF4-FFF2-40B4-BE49-F238E27FC236}">
                <a16:creationId xmlns:a16="http://schemas.microsoft.com/office/drawing/2014/main" id="{66AC14C7-B0B4-4445-8F51-DE1ABA89C805}"/>
              </a:ext>
            </a:extLst>
          </p:cNvPr>
          <p:cNvSpPr txBox="1"/>
          <p:nvPr/>
        </p:nvSpPr>
        <p:spPr>
          <a:xfrm>
            <a:off x="6648359" y="3603955"/>
            <a:ext cx="2190366" cy="954107"/>
          </a:xfrm>
          <a:prstGeom prst="rect">
            <a:avLst/>
          </a:prstGeom>
          <a:noFill/>
        </p:spPr>
        <p:txBody>
          <a:bodyPr wrap="square" rtlCol="0">
            <a:spAutoFit/>
          </a:bodyPr>
          <a:lstStyle/>
          <a:p>
            <a:pPr defTabSz="685800">
              <a:buClrTx/>
            </a:pPr>
            <a:r>
              <a:rPr lang="fr-CA" kern="1200" dirty="0">
                <a:solidFill>
                  <a:srgbClr val="005FAA"/>
                </a:solidFill>
                <a:latin typeface="+mn-lt"/>
                <a:ea typeface="+mn-ea"/>
                <a:cs typeface="Poppins Light" pitchFamily="2" charset="77"/>
              </a:rPr>
              <a:t>La base de données OBIS suit les </a:t>
            </a:r>
            <a:r>
              <a:rPr lang="fr-CA" b="1" kern="1200" dirty="0">
                <a:solidFill>
                  <a:srgbClr val="005FAA"/>
                </a:solidFill>
                <a:latin typeface="+mn-lt"/>
                <a:ea typeface="+mn-ea"/>
                <a:cs typeface="Poppins Light" pitchFamily="2" charset="77"/>
              </a:rPr>
              <a:t>principes directeurs FAIR </a:t>
            </a:r>
            <a:r>
              <a:rPr lang="fr-CA" kern="1200" dirty="0">
                <a:solidFill>
                  <a:srgbClr val="005FAA"/>
                </a:solidFill>
                <a:latin typeface="+mn-lt"/>
                <a:ea typeface="+mn-ea"/>
                <a:cs typeface="Poppins Light" pitchFamily="2" charset="77"/>
              </a:rPr>
              <a:t>en matière de gestion des données scientifiques.</a:t>
            </a:r>
            <a:endParaRPr lang="en-US" kern="1200" dirty="0">
              <a:solidFill>
                <a:prstClr val="black"/>
              </a:solidFill>
              <a:latin typeface="+mn-lt"/>
              <a:ea typeface="+mn-ea"/>
              <a:cs typeface="+mn-cs"/>
            </a:endParaRPr>
          </a:p>
        </p:txBody>
      </p:sp>
    </p:spTree>
    <p:extLst>
      <p:ext uri="{BB962C8B-B14F-4D97-AF65-F5344CB8AC3E}">
        <p14:creationId xmlns:p14="http://schemas.microsoft.com/office/powerpoint/2010/main" val="3505919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34B0D40-6E5C-584F-970C-32EDF9A64324}"/>
              </a:ext>
            </a:extLst>
          </p:cNvPr>
          <p:cNvPicPr>
            <a:picLocks noChangeAspect="1"/>
          </p:cNvPicPr>
          <p:nvPr/>
        </p:nvPicPr>
        <p:blipFill rotWithShape="1">
          <a:blip r:embed="rId3"/>
          <a:srcRect l="7609"/>
          <a:stretch/>
        </p:blipFill>
        <p:spPr>
          <a:xfrm>
            <a:off x="2183525" y="2066742"/>
            <a:ext cx="6016021" cy="219783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EA61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fr-CA" sz="1400" b="1" dirty="0">
                <a:solidFill>
                  <a:srgbClr val="EA617F"/>
                </a:solidFill>
                <a:cs typeface="Poppins" pitchFamily="2" charset="77"/>
              </a:rPr>
              <a:t>Accès :</a:t>
            </a:r>
          </a:p>
          <a:p>
            <a:pPr>
              <a:lnSpc>
                <a:spcPts val="1500"/>
              </a:lnSpc>
            </a:pPr>
            <a:r>
              <a:rPr lang="fr-CA" sz="1400" dirty="0">
                <a:solidFill>
                  <a:srgbClr val="005FAA"/>
                </a:solidFill>
                <a:cs typeface="Poppins Light" pitchFamily="2" charset="77"/>
              </a:rPr>
              <a:t>« Mapper » sur les serveurs OBIS</a:t>
            </a:r>
          </a:p>
          <a:p>
            <a:pPr>
              <a:lnSpc>
                <a:spcPts val="1500"/>
              </a:lnSpc>
            </a:pPr>
            <a:r>
              <a:rPr lang="fr-CA" sz="1400" dirty="0">
                <a:solidFill>
                  <a:srgbClr val="005FAA"/>
                </a:solidFill>
                <a:cs typeface="Poppins Light" pitchFamily="2" charset="77"/>
              </a:rPr>
              <a:t>R (plateforme analytique) &amp; </a:t>
            </a:r>
            <a:r>
              <a:rPr lang="fr-CA" sz="1400" dirty="0" err="1">
                <a:solidFill>
                  <a:srgbClr val="005FAA"/>
                </a:solidFill>
                <a:cs typeface="Poppins Light" pitchFamily="2" charset="77"/>
              </a:rPr>
              <a:t>robis</a:t>
            </a:r>
            <a:endParaRPr lang="fr-CA" sz="1400" dirty="0">
              <a:solidFill>
                <a:srgbClr val="005FAA"/>
              </a:solidFill>
              <a:cs typeface="Poppins Light" pitchFamily="2" charset="77"/>
            </a:endParaRPr>
          </a:p>
          <a:p>
            <a:pPr>
              <a:lnSpc>
                <a:spcPts val="1500"/>
              </a:lnSpc>
            </a:pPr>
            <a:r>
              <a:rPr lang="fr-CA" sz="1400" dirty="0">
                <a:solidFill>
                  <a:srgbClr val="005FAA"/>
                </a:solidFill>
                <a:cs typeface="Poppins Light" pitchFamily="2" charset="77"/>
              </a:rPr>
              <a:t>Applications tierces</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11" name="Oval 10">
            <a:extLst>
              <a:ext uri="{FF2B5EF4-FFF2-40B4-BE49-F238E27FC236}">
                <a16:creationId xmlns:a16="http://schemas.microsoft.com/office/drawing/2014/main" id="{0E81EF4A-472C-0E4D-BBA1-4D7DDF63FC91}"/>
              </a:ext>
            </a:extLst>
          </p:cNvPr>
          <p:cNvSpPr/>
          <p:nvPr/>
        </p:nvSpPr>
        <p:spPr>
          <a:xfrm rot="1794060">
            <a:off x="679077" y="2396361"/>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5A2E5594-5078-C54E-ACDD-2D7AD38BE514}"/>
              </a:ext>
            </a:extLst>
          </p:cNvPr>
          <p:cNvSpPr/>
          <p:nvPr/>
        </p:nvSpPr>
        <p:spPr>
          <a:xfrm rot="1794060">
            <a:off x="679075" y="2917230"/>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3" name="Oval 12">
            <a:extLst>
              <a:ext uri="{FF2B5EF4-FFF2-40B4-BE49-F238E27FC236}">
                <a16:creationId xmlns:a16="http://schemas.microsoft.com/office/drawing/2014/main" id="{45025DBB-51C6-B64F-9C6E-46A4AC1C88E3}"/>
              </a:ext>
            </a:extLst>
          </p:cNvPr>
          <p:cNvSpPr/>
          <p:nvPr/>
        </p:nvSpPr>
        <p:spPr>
          <a:xfrm rot="1794060">
            <a:off x="679074" y="3351993"/>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648920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39FC1D9A-BD62-4077-9892-4FBB2E3689D1}"/>
              </a:ext>
            </a:extLst>
          </p:cNvPr>
          <p:cNvPicPr>
            <a:picLocks noGrp="1" noChangeAspect="1"/>
          </p:cNvPicPr>
          <p:nvPr>
            <p:ph idx="1"/>
          </p:nvPr>
        </p:nvPicPr>
        <p:blipFill>
          <a:blip r:embed="rId3"/>
          <a:stretch>
            <a:fillRect/>
          </a:stretch>
        </p:blipFill>
        <p:spPr>
          <a:xfrm>
            <a:off x="2176908" y="1028700"/>
            <a:ext cx="6969176" cy="4116284"/>
          </a:xfrm>
        </p:spPr>
      </p:pic>
      <p:sp>
        <p:nvSpPr>
          <p:cNvPr id="2" name="Title 1">
            <a:extLst>
              <a:ext uri="{FF2B5EF4-FFF2-40B4-BE49-F238E27FC236}">
                <a16:creationId xmlns:a16="http://schemas.microsoft.com/office/drawing/2014/main" id="{72C6CE9C-460A-6D42-8C12-1E99E00E0339}"/>
              </a:ext>
            </a:extLst>
          </p:cNvPr>
          <p:cNvSpPr>
            <a:spLocks noGrp="1"/>
          </p:cNvSpPr>
          <p:nvPr>
            <p:ph type="title"/>
          </p:nvPr>
        </p:nvSpPr>
        <p:spPr>
          <a:xfrm>
            <a:off x="656036" y="2036933"/>
            <a:ext cx="1869507" cy="457046"/>
          </a:xfrm>
          <a:solidFill>
            <a:srgbClr val="D0C9FF"/>
          </a:solidFill>
        </p:spPr>
        <p:txBody>
          <a:bodyPr/>
          <a:lstStyle/>
          <a:p>
            <a:r>
              <a:rPr lang="fr-CA" sz="1350" b="1" dirty="0">
                <a:solidFill>
                  <a:srgbClr val="8480BB"/>
                </a:solidFill>
              </a:rPr>
              <a:t>Développement des capacités</a:t>
            </a:r>
          </a:p>
        </p:txBody>
      </p:sp>
      <p:sp>
        <p:nvSpPr>
          <p:cNvPr id="4" name="Title 1">
            <a:extLst>
              <a:ext uri="{FF2B5EF4-FFF2-40B4-BE49-F238E27FC236}">
                <a16:creationId xmlns:a16="http://schemas.microsoft.com/office/drawing/2014/main" id="{6121C459-7AAC-924D-82F6-41D7E0D38A01}"/>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5" name="Oval 4">
            <a:extLst>
              <a:ext uri="{FF2B5EF4-FFF2-40B4-BE49-F238E27FC236}">
                <a16:creationId xmlns:a16="http://schemas.microsoft.com/office/drawing/2014/main" id="{D1324F3A-6962-DC47-A250-2D3AFADC00A6}"/>
              </a:ext>
            </a:extLst>
          </p:cNvPr>
          <p:cNvSpPr/>
          <p:nvPr/>
        </p:nvSpPr>
        <p:spPr>
          <a:xfrm rot="1794060">
            <a:off x="679077" y="2616317"/>
            <a:ext cx="126125" cy="126125"/>
          </a:xfrm>
          <a:prstGeom prst="ellipse">
            <a:avLst/>
          </a:prstGeom>
          <a:solidFill>
            <a:srgbClr val="8480BB"/>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itle 1">
            <a:extLst>
              <a:ext uri="{FF2B5EF4-FFF2-40B4-BE49-F238E27FC236}">
                <a16:creationId xmlns:a16="http://schemas.microsoft.com/office/drawing/2014/main" id="{FC52BD85-ACAB-C94C-928D-3287FC48AC1B}"/>
              </a:ext>
            </a:extLst>
          </p:cNvPr>
          <p:cNvSpPr txBox="1">
            <a:spLocks/>
          </p:cNvSpPr>
          <p:nvPr/>
        </p:nvSpPr>
        <p:spPr>
          <a:xfrm>
            <a:off x="828244" y="2545823"/>
            <a:ext cx="1697297" cy="839060"/>
          </a:xfrm>
          <a:prstGeom prst="rect">
            <a:avLst/>
          </a:prstGeom>
          <a:noFill/>
        </p:spPr>
        <p:txBody>
          <a:bodyPr anchor="b"/>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fr-CA" sz="1350" b="1" dirty="0">
                <a:solidFill>
                  <a:srgbClr val="005FAA"/>
                </a:solidFill>
                <a:latin typeface="Calibri Light" panose="020F0302020204030204"/>
              </a:rPr>
              <a:t>Construction, amélioration et conservation des aptitudes </a:t>
            </a:r>
          </a:p>
        </p:txBody>
      </p:sp>
      <p:pic>
        <p:nvPicPr>
          <p:cNvPr id="8" name="Picture 2" descr="OceanTeacher Global Academy">
            <a:extLst>
              <a:ext uri="{FF2B5EF4-FFF2-40B4-BE49-F238E27FC236}">
                <a16:creationId xmlns:a16="http://schemas.microsoft.com/office/drawing/2014/main" id="{A433D4EC-2AF4-9A4D-A078-92BD971167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22592" y="345428"/>
            <a:ext cx="2376818" cy="118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371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781596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defTabSz="685800">
              <a:buClrTx/>
              <a:tabLst>
                <a:tab pos="3996929" algn="l"/>
              </a:tabLst>
            </a:pPr>
            <a:r>
              <a:rPr lang="en-GB" sz="6600" b="1" dirty="0">
                <a:solidFill>
                  <a:srgbClr val="005FAA"/>
                </a:solidFill>
                <a:latin typeface="+mn-lt"/>
                <a:cs typeface="Poppins" pitchFamily="2" charset="77"/>
              </a:rPr>
              <a:t>ÉTUDES DE CAS OBIS</a:t>
            </a:r>
            <a:endParaRPr lang="en-US" sz="6600" dirty="0">
              <a:solidFill>
                <a:srgbClr val="005FAA"/>
              </a:solidFill>
              <a:highlight>
                <a:srgbClr val="FFFF00"/>
              </a:highlight>
              <a:latin typeface="+mn-lt"/>
              <a:cs typeface="Poppins Medium" pitchFamily="2" charset="77"/>
            </a:endParaRPr>
          </a:p>
        </p:txBody>
      </p:sp>
      <p:pic>
        <p:nvPicPr>
          <p:cNvPr id="2" name="Picture 3">
            <a:extLst>
              <a:ext uri="{FF2B5EF4-FFF2-40B4-BE49-F238E27FC236}">
                <a16:creationId xmlns:a16="http://schemas.microsoft.com/office/drawing/2014/main" id="{D1A3FB84-1ED6-4495-8D7E-29C1CDF3C4C8}"/>
              </a:ext>
            </a:extLst>
          </p:cNvPr>
          <p:cNvPicPr>
            <a:picLocks noChangeAspect="1"/>
          </p:cNvPicPr>
          <p:nvPr/>
        </p:nvPicPr>
        <p:blipFill>
          <a:blip r:embed="rId3"/>
          <a:stretch>
            <a:fillRect/>
          </a:stretch>
        </p:blipFill>
        <p:spPr>
          <a:xfrm>
            <a:off x="185058" y="1837087"/>
            <a:ext cx="8697685" cy="2318411"/>
          </a:xfrm>
          <a:prstGeom prst="rect">
            <a:avLst/>
          </a:prstGeom>
        </p:spPr>
      </p:pic>
    </p:spTree>
    <p:extLst>
      <p:ext uri="{BB962C8B-B14F-4D97-AF65-F5344CB8AC3E}">
        <p14:creationId xmlns:p14="http://schemas.microsoft.com/office/powerpoint/2010/main" val="1679487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BEAE9872-E662-40E9-9A18-369B65EF21E7}"/>
              </a:ext>
            </a:extLst>
          </p:cNvPr>
          <p:cNvPicPr>
            <a:picLocks noChangeAspect="1"/>
          </p:cNvPicPr>
          <p:nvPr/>
        </p:nvPicPr>
        <p:blipFill>
          <a:blip r:embed="rId3"/>
          <a:stretch>
            <a:fillRect/>
          </a:stretch>
        </p:blipFill>
        <p:spPr>
          <a:xfrm>
            <a:off x="2212777" y="1964269"/>
            <a:ext cx="4999731" cy="2956250"/>
          </a:xfrm>
          <a:prstGeom prst="rect">
            <a:avLst/>
          </a:prstGeom>
        </p:spPr>
      </p:pic>
      <p:pic>
        <p:nvPicPr>
          <p:cNvPr id="18" name="Picture 17">
            <a:extLst>
              <a:ext uri="{FF2B5EF4-FFF2-40B4-BE49-F238E27FC236}">
                <a16:creationId xmlns:a16="http://schemas.microsoft.com/office/drawing/2014/main" id="{F628AE3E-F910-1F47-894D-9FE6B729954E}"/>
              </a:ext>
            </a:extLst>
          </p:cNvPr>
          <p:cNvPicPr>
            <a:picLocks noChangeAspect="1"/>
          </p:cNvPicPr>
          <p:nvPr/>
        </p:nvPicPr>
        <p:blipFill>
          <a:blip r:embed="rId4"/>
          <a:stretch>
            <a:fillRect/>
          </a:stretch>
        </p:blipFill>
        <p:spPr>
          <a:xfrm>
            <a:off x="7874291" y="1927057"/>
            <a:ext cx="756642" cy="1018940"/>
          </a:xfrm>
          <a:prstGeom prst="rect">
            <a:avLst/>
          </a:prstGeom>
        </p:spPr>
      </p:pic>
      <p:sp>
        <p:nvSpPr>
          <p:cNvPr id="22" name="Rectangle 21">
            <a:extLst>
              <a:ext uri="{FF2B5EF4-FFF2-40B4-BE49-F238E27FC236}">
                <a16:creationId xmlns:a16="http://schemas.microsoft.com/office/drawing/2014/main" id="{EFC1D0D2-99BD-4249-A049-95D187CB1C2E}"/>
              </a:ext>
            </a:extLst>
          </p:cNvPr>
          <p:cNvSpPr/>
          <p:nvPr/>
        </p:nvSpPr>
        <p:spPr>
          <a:xfrm>
            <a:off x="582789" y="1313411"/>
            <a:ext cx="1453829" cy="457133"/>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0" name="Rectangle 19">
            <a:extLst>
              <a:ext uri="{FF2B5EF4-FFF2-40B4-BE49-F238E27FC236}">
                <a16:creationId xmlns:a16="http://schemas.microsoft.com/office/drawing/2014/main" id="{B6B41154-8B63-304B-9085-FF8128EA77A8}"/>
              </a:ext>
            </a:extLst>
          </p:cNvPr>
          <p:cNvSpPr/>
          <p:nvPr/>
        </p:nvSpPr>
        <p:spPr>
          <a:xfrm>
            <a:off x="6432331" y="2207173"/>
            <a:ext cx="1442545" cy="165538"/>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D06984D6-B0BD-374C-92B4-CBF490B7A482}"/>
              </a:ext>
            </a:extLst>
          </p:cNvPr>
          <p:cNvSpPr txBox="1">
            <a:spLocks/>
          </p:cNvSpPr>
          <p:nvPr/>
        </p:nvSpPr>
        <p:spPr>
          <a:xfrm>
            <a:off x="656034" y="465535"/>
            <a:ext cx="424847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4000" b="1" dirty="0">
                <a:solidFill>
                  <a:srgbClr val="005FAA"/>
                </a:solidFill>
                <a:latin typeface="+mn-lt"/>
                <a:cs typeface="Poppins" pitchFamily="2" charset="77"/>
              </a:rPr>
              <a:t>Études de cas : </a:t>
            </a:r>
            <a:r>
              <a:rPr lang="fr-CA" sz="4000" b="1" dirty="0">
                <a:solidFill>
                  <a:schemeClr val="accent1"/>
                </a:solidFill>
                <a:latin typeface="+mn-lt"/>
                <a:cs typeface="Poppins Medium" pitchFamily="2" charset="77"/>
              </a:rPr>
              <a:t>Recherche sur le </a:t>
            </a:r>
            <a:r>
              <a:rPr lang="fr-CA" sz="4000" b="1" dirty="0">
                <a:solidFill>
                  <a:schemeClr val="bg1"/>
                </a:solidFill>
                <a:latin typeface="+mn-lt"/>
                <a:cs typeface="Poppins Medium" pitchFamily="2" charset="77"/>
              </a:rPr>
              <a:t>climat</a:t>
            </a:r>
            <a:r>
              <a:rPr lang="fr-CA" sz="4000" b="1" dirty="0">
                <a:solidFill>
                  <a:schemeClr val="accent1"/>
                </a:solidFill>
                <a:latin typeface="+mn-lt"/>
                <a:cs typeface="Poppins Medium" pitchFamily="2" charset="77"/>
              </a:rPr>
              <a:t> et en biodiversité</a:t>
            </a:r>
          </a:p>
        </p:txBody>
      </p:sp>
      <p:sp>
        <p:nvSpPr>
          <p:cNvPr id="6" name="Content Placeholder 2">
            <a:extLst>
              <a:ext uri="{FF2B5EF4-FFF2-40B4-BE49-F238E27FC236}">
                <a16:creationId xmlns:a16="http://schemas.microsoft.com/office/drawing/2014/main" id="{EE9914C3-6371-4441-B312-E973E42F1A90}"/>
              </a:ext>
            </a:extLst>
          </p:cNvPr>
          <p:cNvSpPr txBox="1">
            <a:spLocks/>
          </p:cNvSpPr>
          <p:nvPr/>
        </p:nvSpPr>
        <p:spPr>
          <a:xfrm>
            <a:off x="582789" y="2871508"/>
            <a:ext cx="1453829" cy="133183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400">
                <a:solidFill>
                  <a:srgbClr val="005FAA"/>
                </a:solidFill>
                <a:cs typeface="Poppins" pitchFamily="2" charset="77"/>
              </a:rPr>
              <a:t>Les changements </a:t>
            </a:r>
            <a:r>
              <a:rPr lang="fr-CA" sz="1400" dirty="0">
                <a:solidFill>
                  <a:srgbClr val="005FAA"/>
                </a:solidFill>
                <a:cs typeface="Poppins" pitchFamily="2" charset="77"/>
              </a:rPr>
              <a:t>climatiques ont modifié les aires de répartition des espèces marines.</a:t>
            </a:r>
            <a:endParaRPr lang="en-US" sz="1400" dirty="0">
              <a:solidFill>
                <a:srgbClr val="005FAA"/>
              </a:solidFill>
              <a:cs typeface="Poppins" pitchFamily="2" charset="77"/>
            </a:endParaRPr>
          </a:p>
        </p:txBody>
      </p:sp>
      <p:sp>
        <p:nvSpPr>
          <p:cNvPr id="17" name="Content Placeholder 2">
            <a:extLst>
              <a:ext uri="{FF2B5EF4-FFF2-40B4-BE49-F238E27FC236}">
                <a16:creationId xmlns:a16="http://schemas.microsoft.com/office/drawing/2014/main" id="{67780123-9299-364D-8CB8-C7ADA63E71C4}"/>
              </a:ext>
            </a:extLst>
          </p:cNvPr>
          <p:cNvSpPr txBox="1">
            <a:spLocks/>
          </p:cNvSpPr>
          <p:nvPr/>
        </p:nvSpPr>
        <p:spPr>
          <a:xfrm>
            <a:off x="6249001" y="640365"/>
            <a:ext cx="1927013" cy="1705829"/>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750"/>
              </a:spcBef>
              <a:buClrTx/>
              <a:buNone/>
            </a:pPr>
            <a:r>
              <a:rPr lang="fr-CA" sz="1200" b="1" dirty="0">
                <a:solidFill>
                  <a:srgbClr val="EA617F"/>
                </a:solidFill>
                <a:cs typeface="Poppins" pitchFamily="2" charset="77"/>
              </a:rPr>
              <a:t>« OBIS est vraiment efficace pour établir la confiance avec ceux qui collectent les données et pour donner du crédit aux scientifiques qui les génèrent. Ils amplifient l'effet des contributeurs afin que chaque scientifique soit justement reconnu. »</a:t>
            </a:r>
            <a:endParaRPr lang="fr-CA" sz="1200" b="1" dirty="0">
              <a:solidFill>
                <a:srgbClr val="EA617F"/>
              </a:solidFill>
              <a:highlight>
                <a:srgbClr val="FFFF00"/>
              </a:highlight>
              <a:cs typeface="Poppins" pitchFamily="2" charset="77"/>
            </a:endParaRPr>
          </a:p>
        </p:txBody>
      </p:sp>
      <p:sp>
        <p:nvSpPr>
          <p:cNvPr id="19" name="Rectangle 18">
            <a:extLst>
              <a:ext uri="{FF2B5EF4-FFF2-40B4-BE49-F238E27FC236}">
                <a16:creationId xmlns:a16="http://schemas.microsoft.com/office/drawing/2014/main" id="{9A001A40-FE29-734D-AA89-B1B750D63225}"/>
              </a:ext>
            </a:extLst>
          </p:cNvPr>
          <p:cNvSpPr/>
          <p:nvPr/>
        </p:nvSpPr>
        <p:spPr>
          <a:xfrm>
            <a:off x="6493629" y="2226900"/>
            <a:ext cx="1105352" cy="492652"/>
          </a:xfrm>
          <a:prstGeom prst="rect">
            <a:avLst/>
          </a:prstGeom>
        </p:spPr>
        <p:txBody>
          <a:bodyPr lIns="0" tIns="0" rIns="0" bIns="0"/>
          <a:lstStyle/>
          <a:p>
            <a:pPr defTabSz="685800">
              <a:lnSpc>
                <a:spcPts val="1125"/>
              </a:lnSpc>
              <a:buClrTx/>
            </a:pPr>
            <a:r>
              <a:rPr lang="en-PT" sz="1050" kern="1200" dirty="0">
                <a:solidFill>
                  <a:prstClr val="white"/>
                </a:solidFill>
                <a:latin typeface="+mn-lt"/>
                <a:ea typeface="+mn-ea"/>
                <a:cs typeface="Poppins" pitchFamily="2" charset="77"/>
              </a:rPr>
              <a:t>Maria Dornelas </a:t>
            </a:r>
          </a:p>
          <a:p>
            <a:pPr defTabSz="685800">
              <a:lnSpc>
                <a:spcPts val="1125"/>
              </a:lnSpc>
              <a:buClrTx/>
            </a:pPr>
            <a:r>
              <a:rPr lang="fr-CA" sz="1050" kern="1200" dirty="0">
                <a:solidFill>
                  <a:srgbClr val="005FAA"/>
                </a:solidFill>
                <a:latin typeface="+mn-lt"/>
                <a:ea typeface="+mn-ea"/>
                <a:cs typeface="Poppins Light" pitchFamily="2" charset="77"/>
              </a:rPr>
              <a:t>Université de </a:t>
            </a:r>
            <a:r>
              <a:rPr lang="en-PT" sz="1050" kern="1200" dirty="0">
                <a:solidFill>
                  <a:srgbClr val="005FAA"/>
                </a:solidFill>
                <a:latin typeface="+mn-lt"/>
                <a:ea typeface="+mn-ea"/>
                <a:cs typeface="Poppins Light" pitchFamily="2" charset="77"/>
              </a:rPr>
              <a:t>St. Andrews, </a:t>
            </a:r>
            <a:r>
              <a:rPr lang="fr-CA" sz="1050" kern="1200" dirty="0">
                <a:solidFill>
                  <a:srgbClr val="005FAA"/>
                </a:solidFill>
                <a:latin typeface="+mn-lt"/>
                <a:ea typeface="+mn-ea"/>
                <a:cs typeface="Poppins Light" pitchFamily="2" charset="77"/>
              </a:rPr>
              <a:t>RU</a:t>
            </a:r>
            <a:endParaRPr lang="en-PT" sz="1050" kern="1200" dirty="0">
              <a:solidFill>
                <a:srgbClr val="005FAA"/>
              </a:solidFill>
              <a:latin typeface="+mn-lt"/>
              <a:ea typeface="+mn-ea"/>
              <a:cs typeface="Poppins Light" pitchFamily="2" charset="77"/>
            </a:endParaRPr>
          </a:p>
        </p:txBody>
      </p:sp>
      <p:sp>
        <p:nvSpPr>
          <p:cNvPr id="11" name="TextBox 10">
            <a:extLst>
              <a:ext uri="{FF2B5EF4-FFF2-40B4-BE49-F238E27FC236}">
                <a16:creationId xmlns:a16="http://schemas.microsoft.com/office/drawing/2014/main" id="{898B49A2-F514-4F82-A6DE-9D7B606F5926}"/>
              </a:ext>
            </a:extLst>
          </p:cNvPr>
          <p:cNvSpPr txBox="1"/>
          <p:nvPr/>
        </p:nvSpPr>
        <p:spPr>
          <a:xfrm>
            <a:off x="6143106" y="4774168"/>
            <a:ext cx="4572000" cy="369332"/>
          </a:xfrm>
          <a:prstGeom prst="rect">
            <a:avLst/>
          </a:prstGeom>
          <a:noFill/>
        </p:spPr>
        <p:txBody>
          <a:bodyPr wrap="square">
            <a:spAutoFit/>
          </a:bodyPr>
          <a:lstStyle/>
          <a:p>
            <a:r>
              <a:rPr lang="en-CA" sz="1800" b="0" i="0" dirty="0">
                <a:solidFill>
                  <a:srgbClr val="666666"/>
                </a:solidFill>
                <a:effectLst/>
                <a:latin typeface="+mn-lt"/>
              </a:rPr>
              <a:t>DOI: 10.1126/science.1248484</a:t>
            </a:r>
            <a:endParaRPr lang="en-CA" sz="1800" dirty="0">
              <a:latin typeface="+mn-lt"/>
            </a:endParaRPr>
          </a:p>
        </p:txBody>
      </p:sp>
      <p:sp>
        <p:nvSpPr>
          <p:cNvPr id="12" name="Content Placeholder 2">
            <a:extLst>
              <a:ext uri="{FF2B5EF4-FFF2-40B4-BE49-F238E27FC236}">
                <a16:creationId xmlns:a16="http://schemas.microsoft.com/office/drawing/2014/main" id="{868BF771-0761-421E-9EB0-4BB04955CF5A}"/>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600" dirty="0" err="1">
                <a:solidFill>
                  <a:srgbClr val="005FAA"/>
                </a:solidFill>
                <a:cs typeface="Poppins" pitchFamily="2" charset="77"/>
              </a:rPr>
              <a:t>Découvrez-en</a:t>
            </a:r>
            <a:r>
              <a:rPr lang="en-GB" sz="1600" dirty="0">
                <a:solidFill>
                  <a:srgbClr val="005FAA"/>
                </a:solidFill>
                <a:cs typeface="Poppins" pitchFamily="2" charset="77"/>
              </a:rPr>
              <a:t> plus au</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471230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387168F-E04D-F44C-B941-23A94BC6C0C5}"/>
              </a:ext>
            </a:extLst>
          </p:cNvPr>
          <p:cNvSpPr/>
          <p:nvPr/>
        </p:nvSpPr>
        <p:spPr>
          <a:xfrm>
            <a:off x="543911" y="898634"/>
            <a:ext cx="3288256" cy="457200"/>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A0666E98-779E-1D4E-AFF1-239D2A4EFF7D}"/>
              </a:ext>
            </a:extLst>
          </p:cNvPr>
          <p:cNvSpPr txBox="1">
            <a:spLocks/>
          </p:cNvSpPr>
          <p:nvPr/>
        </p:nvSpPr>
        <p:spPr>
          <a:xfrm>
            <a:off x="656035" y="465535"/>
            <a:ext cx="355020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4000" b="1" dirty="0">
                <a:solidFill>
                  <a:srgbClr val="005FAA"/>
                </a:solidFill>
                <a:latin typeface="+mn-lt"/>
                <a:cs typeface="Poppins" pitchFamily="2" charset="77"/>
              </a:rPr>
              <a:t>Études de cas : </a:t>
            </a:r>
            <a:r>
              <a:rPr lang="fr-CA" sz="4000" b="1" dirty="0">
                <a:solidFill>
                  <a:prstClr val="white"/>
                </a:solidFill>
                <a:latin typeface="+mn-lt"/>
                <a:cs typeface="Poppins SemiBold" pitchFamily="2" charset="77"/>
              </a:rPr>
              <a:t>Conservation</a:t>
            </a:r>
            <a:r>
              <a:rPr lang="fr-CA" sz="4000" b="1" dirty="0">
                <a:solidFill>
                  <a:srgbClr val="005FAA"/>
                </a:solidFill>
                <a:latin typeface="+mn-lt"/>
                <a:cs typeface="Poppins SemiBold" pitchFamily="2" charset="77"/>
              </a:rPr>
              <a:t> des zones d’importance écologique</a:t>
            </a:r>
            <a:endParaRPr lang="fr-CA" sz="4000" dirty="0">
              <a:solidFill>
                <a:srgbClr val="005FAA"/>
              </a:solidFill>
              <a:latin typeface="+mn-lt"/>
              <a:cs typeface="Poppins Medium" pitchFamily="2" charset="77"/>
            </a:endParaRPr>
          </a:p>
        </p:txBody>
      </p:sp>
      <p:sp>
        <p:nvSpPr>
          <p:cNvPr id="6" name="Content Placeholder 2">
            <a:extLst>
              <a:ext uri="{FF2B5EF4-FFF2-40B4-BE49-F238E27FC236}">
                <a16:creationId xmlns:a16="http://schemas.microsoft.com/office/drawing/2014/main" id="{611A79E8-2136-8443-80E5-6DA7D42F1772}"/>
              </a:ext>
            </a:extLst>
          </p:cNvPr>
          <p:cNvSpPr txBox="1">
            <a:spLocks/>
          </p:cNvSpPr>
          <p:nvPr/>
        </p:nvSpPr>
        <p:spPr>
          <a:xfrm>
            <a:off x="656035" y="2952174"/>
            <a:ext cx="1927013" cy="2097306"/>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350" dirty="0">
                <a:solidFill>
                  <a:srgbClr val="005FAA"/>
                </a:solidFill>
                <a:cs typeface="Poppins" pitchFamily="2" charset="77"/>
              </a:rPr>
              <a:t>En combinant les données OBIS sur la diversité, la richesse et l'endémicité des espèces avec des données environnementales, les chercheurs ont identifié 30% de la zone océanique comme présentant un intérêt immédiat pour la conservation.</a:t>
            </a:r>
          </a:p>
        </p:txBody>
      </p:sp>
      <p:sp>
        <p:nvSpPr>
          <p:cNvPr id="14" name="Rectangle 13">
            <a:extLst>
              <a:ext uri="{FF2B5EF4-FFF2-40B4-BE49-F238E27FC236}">
                <a16:creationId xmlns:a16="http://schemas.microsoft.com/office/drawing/2014/main" id="{0D549AC2-E93F-3A45-947D-5AA559F254D9}"/>
              </a:ext>
            </a:extLst>
          </p:cNvPr>
          <p:cNvSpPr/>
          <p:nvPr/>
        </p:nvSpPr>
        <p:spPr>
          <a:xfrm>
            <a:off x="6893741" y="2692508"/>
            <a:ext cx="1769411" cy="129520"/>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5" name="Content Placeholder 2">
            <a:extLst>
              <a:ext uri="{FF2B5EF4-FFF2-40B4-BE49-F238E27FC236}">
                <a16:creationId xmlns:a16="http://schemas.microsoft.com/office/drawing/2014/main" id="{ABF4033A-7F2F-D84F-90D7-ABA0D20F158F}"/>
              </a:ext>
            </a:extLst>
          </p:cNvPr>
          <p:cNvSpPr txBox="1">
            <a:spLocks/>
          </p:cNvSpPr>
          <p:nvPr/>
        </p:nvSpPr>
        <p:spPr>
          <a:xfrm>
            <a:off x="7010120" y="1012849"/>
            <a:ext cx="1676530" cy="1525195"/>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fr-CA" sz="1200" b="1" dirty="0">
                <a:solidFill>
                  <a:srgbClr val="8480BB"/>
                </a:solidFill>
                <a:cs typeface="Poppins" pitchFamily="2" charset="77"/>
              </a:rPr>
              <a:t>«J'ai utilisé les données OBIS à plusieurs reprises.</a:t>
            </a:r>
          </a:p>
          <a:p>
            <a:pPr marL="0" indent="0" defTabSz="685800">
              <a:lnSpc>
                <a:spcPts val="1275"/>
              </a:lnSpc>
              <a:spcBef>
                <a:spcPts val="0"/>
              </a:spcBef>
              <a:buClrTx/>
              <a:buNone/>
            </a:pPr>
            <a:r>
              <a:rPr lang="fr-CA" sz="1200" b="1" dirty="0">
                <a:solidFill>
                  <a:srgbClr val="8480BB"/>
                </a:solidFill>
                <a:cs typeface="Poppins" pitchFamily="2" charset="77"/>
              </a:rPr>
              <a:t>C'est merveilleux.</a:t>
            </a:r>
          </a:p>
          <a:p>
            <a:pPr marL="0" indent="0" defTabSz="685800">
              <a:lnSpc>
                <a:spcPts val="1275"/>
              </a:lnSpc>
              <a:spcBef>
                <a:spcPts val="0"/>
              </a:spcBef>
              <a:buClrTx/>
              <a:buNone/>
            </a:pPr>
            <a:r>
              <a:rPr lang="fr-CA" sz="1200" b="1" dirty="0">
                <a:solidFill>
                  <a:srgbClr val="8480BB"/>
                </a:solidFill>
                <a:cs typeface="Poppins" pitchFamily="2" charset="77"/>
              </a:rPr>
              <a:t>La normalisation par les nœuds OBIS rend les données comparables et ajoute une valeur et une profondeur réelles à nos recherches. »</a:t>
            </a:r>
            <a:endParaRPr lang="en-US" sz="1200" b="1" dirty="0">
              <a:solidFill>
                <a:srgbClr val="8480BB"/>
              </a:solidFill>
              <a:cs typeface="Poppins" pitchFamily="2" charset="77"/>
            </a:endParaRPr>
          </a:p>
        </p:txBody>
      </p:sp>
      <p:sp>
        <p:nvSpPr>
          <p:cNvPr id="17" name="Rectangle 16">
            <a:extLst>
              <a:ext uri="{FF2B5EF4-FFF2-40B4-BE49-F238E27FC236}">
                <a16:creationId xmlns:a16="http://schemas.microsoft.com/office/drawing/2014/main" id="{04B4A13D-E848-4346-92C0-3557FCADCB3F}"/>
              </a:ext>
            </a:extLst>
          </p:cNvPr>
          <p:cNvSpPr/>
          <p:nvPr/>
        </p:nvSpPr>
        <p:spPr>
          <a:xfrm>
            <a:off x="7010120" y="2697268"/>
            <a:ext cx="1512632" cy="647416"/>
          </a:xfrm>
          <a:prstGeom prst="rect">
            <a:avLst/>
          </a:prstGeom>
        </p:spPr>
        <p:txBody>
          <a:bodyPr lIns="0" tIns="0" rIns="0" bIns="0"/>
          <a:lstStyle/>
          <a:p>
            <a:pPr defTabSz="685800">
              <a:lnSpc>
                <a:spcPts val="1125"/>
              </a:lnSpc>
              <a:buClrTx/>
            </a:pPr>
            <a:r>
              <a:rPr lang="en-GB" sz="900" kern="1200" dirty="0">
                <a:solidFill>
                  <a:prstClr val="white"/>
                </a:solidFill>
                <a:latin typeface="Poppins" pitchFamily="2" charset="77"/>
                <a:ea typeface="+mn-ea"/>
                <a:cs typeface="Poppins" pitchFamily="2" charset="77"/>
              </a:rPr>
              <a:t>Mark Costello</a:t>
            </a:r>
          </a:p>
          <a:p>
            <a:pPr defTabSz="685800">
              <a:lnSpc>
                <a:spcPts val="1125"/>
              </a:lnSpc>
              <a:buClrTx/>
            </a:pPr>
            <a:r>
              <a:rPr lang="en-GB" sz="900" kern="1200" dirty="0" err="1">
                <a:solidFill>
                  <a:srgbClr val="005FAA"/>
                </a:solidFill>
                <a:latin typeface="Poppins Light" pitchFamily="2" charset="77"/>
                <a:ea typeface="+mn-ea"/>
                <a:cs typeface="Poppins Light" pitchFamily="2" charset="77"/>
              </a:rPr>
              <a:t>Université</a:t>
            </a:r>
            <a:r>
              <a:rPr lang="en-GB" sz="900" kern="1200" dirty="0">
                <a:solidFill>
                  <a:srgbClr val="005FAA"/>
                </a:solidFill>
                <a:latin typeface="Poppins Light" pitchFamily="2" charset="77"/>
                <a:ea typeface="+mn-ea"/>
                <a:cs typeface="Poppins Light" pitchFamily="2" charset="77"/>
              </a:rPr>
              <a:t> </a:t>
            </a:r>
            <a:r>
              <a:rPr lang="en-GB" sz="900" kern="1200" dirty="0" err="1">
                <a:solidFill>
                  <a:srgbClr val="005FAA"/>
                </a:solidFill>
                <a:latin typeface="Poppins Light" pitchFamily="2" charset="77"/>
                <a:ea typeface="+mn-ea"/>
                <a:cs typeface="Poppins Light" pitchFamily="2" charset="77"/>
              </a:rPr>
              <a:t>d’Auckland</a:t>
            </a:r>
            <a:r>
              <a:rPr lang="en-GB" sz="900" kern="1200" dirty="0">
                <a:solidFill>
                  <a:srgbClr val="005FAA"/>
                </a:solidFill>
                <a:latin typeface="Poppins Light" pitchFamily="2" charset="77"/>
                <a:ea typeface="+mn-ea"/>
                <a:cs typeface="Poppins Light" pitchFamily="2" charset="77"/>
              </a:rPr>
              <a:t>, Nouvelle-</a:t>
            </a:r>
            <a:r>
              <a:rPr lang="en-GB" sz="900" kern="1200" dirty="0" err="1">
                <a:solidFill>
                  <a:srgbClr val="005FAA"/>
                </a:solidFill>
                <a:latin typeface="Poppins Light" pitchFamily="2" charset="77"/>
                <a:ea typeface="+mn-ea"/>
                <a:cs typeface="Poppins Light" pitchFamily="2" charset="77"/>
              </a:rPr>
              <a:t>Zélande</a:t>
            </a:r>
            <a:endParaRPr lang="en-PT" sz="900" kern="1200" dirty="0">
              <a:solidFill>
                <a:srgbClr val="005FAA"/>
              </a:solidFill>
              <a:latin typeface="Poppins Light" pitchFamily="2" charset="77"/>
              <a:ea typeface="+mn-ea"/>
              <a:cs typeface="Poppins Light" pitchFamily="2" charset="77"/>
            </a:endParaRPr>
          </a:p>
        </p:txBody>
      </p:sp>
      <p:pic>
        <p:nvPicPr>
          <p:cNvPr id="18" name="Picture 17">
            <a:extLst>
              <a:ext uri="{FF2B5EF4-FFF2-40B4-BE49-F238E27FC236}">
                <a16:creationId xmlns:a16="http://schemas.microsoft.com/office/drawing/2014/main" id="{BB4B9370-FC7A-7F42-BAC2-B124E89DA62B}"/>
              </a:ext>
            </a:extLst>
          </p:cNvPr>
          <p:cNvPicPr>
            <a:picLocks noChangeAspect="1"/>
          </p:cNvPicPr>
          <p:nvPr/>
        </p:nvPicPr>
        <p:blipFill>
          <a:blip r:embed="rId3"/>
          <a:stretch>
            <a:fillRect/>
          </a:stretch>
        </p:blipFill>
        <p:spPr>
          <a:xfrm>
            <a:off x="8261445" y="2543996"/>
            <a:ext cx="685800" cy="733425"/>
          </a:xfrm>
          <a:prstGeom prst="rect">
            <a:avLst/>
          </a:prstGeom>
        </p:spPr>
      </p:pic>
      <p:pic>
        <p:nvPicPr>
          <p:cNvPr id="3" name="Picture 2">
            <a:extLst>
              <a:ext uri="{FF2B5EF4-FFF2-40B4-BE49-F238E27FC236}">
                <a16:creationId xmlns:a16="http://schemas.microsoft.com/office/drawing/2014/main" id="{7A46ABD8-A97C-D049-92E4-57E89C05E628}"/>
              </a:ext>
            </a:extLst>
          </p:cNvPr>
          <p:cNvPicPr>
            <a:picLocks noChangeAspect="1"/>
          </p:cNvPicPr>
          <p:nvPr/>
        </p:nvPicPr>
        <p:blipFill>
          <a:blip r:embed="rId4"/>
          <a:stretch>
            <a:fillRect/>
          </a:stretch>
        </p:blipFill>
        <p:spPr>
          <a:xfrm>
            <a:off x="2583048" y="477439"/>
            <a:ext cx="5394304" cy="4200526"/>
          </a:xfrm>
          <a:prstGeom prst="rect">
            <a:avLst/>
          </a:prstGeom>
        </p:spPr>
      </p:pic>
      <p:sp>
        <p:nvSpPr>
          <p:cNvPr id="11" name="TextBox 10">
            <a:extLst>
              <a:ext uri="{FF2B5EF4-FFF2-40B4-BE49-F238E27FC236}">
                <a16:creationId xmlns:a16="http://schemas.microsoft.com/office/drawing/2014/main" id="{489D48FE-CCA6-4A7A-9D0B-9524492EC9A2}"/>
              </a:ext>
            </a:extLst>
          </p:cNvPr>
          <p:cNvSpPr txBox="1"/>
          <p:nvPr/>
        </p:nvSpPr>
        <p:spPr>
          <a:xfrm>
            <a:off x="5951869" y="4774168"/>
            <a:ext cx="4572000" cy="369332"/>
          </a:xfrm>
          <a:prstGeom prst="rect">
            <a:avLst/>
          </a:prstGeom>
          <a:noFill/>
        </p:spPr>
        <p:txBody>
          <a:bodyPr wrap="square">
            <a:spAutoFit/>
          </a:bodyPr>
          <a:lstStyle/>
          <a:p>
            <a:r>
              <a:rPr lang="en-CA" sz="1800" dirty="0">
                <a:solidFill>
                  <a:schemeClr val="bg2">
                    <a:lumMod val="50000"/>
                  </a:schemeClr>
                </a:solidFill>
                <a:latin typeface="+mn-lt"/>
              </a:rPr>
              <a:t>DOI: 10.1016/j.cub.2017.04.060</a:t>
            </a:r>
          </a:p>
        </p:txBody>
      </p:sp>
    </p:spTree>
    <p:extLst>
      <p:ext uri="{BB962C8B-B14F-4D97-AF65-F5344CB8AC3E}">
        <p14:creationId xmlns:p14="http://schemas.microsoft.com/office/powerpoint/2010/main" val="1248543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43657E-D4F9-D44C-8C74-71F33CF0C062}"/>
              </a:ext>
            </a:extLst>
          </p:cNvPr>
          <p:cNvSpPr/>
          <p:nvPr/>
        </p:nvSpPr>
        <p:spPr>
          <a:xfrm>
            <a:off x="2145230" y="1396639"/>
            <a:ext cx="1079233" cy="488732"/>
          </a:xfrm>
          <a:prstGeom prst="rect">
            <a:avLst/>
          </a:prstGeom>
          <a:solidFill>
            <a:srgbClr val="F9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4F96A824-31FD-B646-B502-73DB7473B8A0}"/>
              </a:ext>
            </a:extLst>
          </p:cNvPr>
          <p:cNvSpPr txBox="1">
            <a:spLocks/>
          </p:cNvSpPr>
          <p:nvPr/>
        </p:nvSpPr>
        <p:spPr>
          <a:xfrm>
            <a:off x="656035" y="489811"/>
            <a:ext cx="361116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3600" b="1" dirty="0">
                <a:solidFill>
                  <a:srgbClr val="005FAA"/>
                </a:solidFill>
                <a:latin typeface="+mn-lt"/>
                <a:cs typeface="Poppins" pitchFamily="2" charset="77"/>
              </a:rPr>
              <a:t>Études de cas : </a:t>
            </a:r>
            <a:r>
              <a:rPr lang="fr-CA" sz="3600" b="1" dirty="0">
                <a:solidFill>
                  <a:schemeClr val="accent1"/>
                </a:solidFill>
                <a:latin typeface="+mn-lt"/>
                <a:cs typeface="Poppins SemiBold" pitchFamily="2" charset="77"/>
              </a:rPr>
              <a:t>Utilisations par le secteur </a:t>
            </a:r>
            <a:r>
              <a:rPr lang="fr-CA" sz="3600" b="1" dirty="0">
                <a:solidFill>
                  <a:schemeClr val="bg1"/>
                </a:solidFill>
                <a:latin typeface="+mn-lt"/>
                <a:cs typeface="Poppins SemiBold" pitchFamily="2" charset="77"/>
              </a:rPr>
              <a:t>privé</a:t>
            </a:r>
            <a:endParaRPr lang="fr-CA" sz="3600" dirty="0">
              <a:solidFill>
                <a:schemeClr val="bg1"/>
              </a:solidFill>
              <a:latin typeface="+mn-lt"/>
              <a:cs typeface="Poppins Medium" pitchFamily="2" charset="77"/>
            </a:endParaRPr>
          </a:p>
        </p:txBody>
      </p:sp>
      <p:sp>
        <p:nvSpPr>
          <p:cNvPr id="6" name="Content Placeholder 2">
            <a:extLst>
              <a:ext uri="{FF2B5EF4-FFF2-40B4-BE49-F238E27FC236}">
                <a16:creationId xmlns:a16="http://schemas.microsoft.com/office/drawing/2014/main" id="{0701F917-50C8-0E4B-9A11-725698A1FDBE}"/>
              </a:ext>
            </a:extLst>
          </p:cNvPr>
          <p:cNvSpPr txBox="1">
            <a:spLocks/>
          </p:cNvSpPr>
          <p:nvPr/>
        </p:nvSpPr>
        <p:spPr>
          <a:xfrm>
            <a:off x="623665" y="3052788"/>
            <a:ext cx="2151619" cy="1183358"/>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400" dirty="0">
                <a:solidFill>
                  <a:srgbClr val="005FAA"/>
                </a:solidFill>
                <a:cs typeface="Poppins" pitchFamily="2" charset="77"/>
              </a:rPr>
              <a:t>Les études d'impact écologique sont désormais essentielles pour unir les considérations économiques aux préoccupations écologiques</a:t>
            </a:r>
            <a:endParaRPr lang="en-US" sz="1400" dirty="0">
              <a:solidFill>
                <a:srgbClr val="005FAA"/>
              </a:solidFill>
              <a:cs typeface="Poppins" pitchFamily="2" charset="77"/>
            </a:endParaRPr>
          </a:p>
        </p:txBody>
      </p:sp>
      <p:pic>
        <p:nvPicPr>
          <p:cNvPr id="10" name="Picture 9" descr="A picture containing diagram&#10;&#10;Description automatically generated">
            <a:extLst>
              <a:ext uri="{FF2B5EF4-FFF2-40B4-BE49-F238E27FC236}">
                <a16:creationId xmlns:a16="http://schemas.microsoft.com/office/drawing/2014/main" id="{78D32B18-E435-AE46-93B4-5EE1738A9BB9}"/>
              </a:ext>
            </a:extLst>
          </p:cNvPr>
          <p:cNvPicPr>
            <a:picLocks noChangeAspect="1"/>
          </p:cNvPicPr>
          <p:nvPr/>
        </p:nvPicPr>
        <p:blipFill>
          <a:blip r:embed="rId3"/>
          <a:stretch>
            <a:fillRect/>
          </a:stretch>
        </p:blipFill>
        <p:spPr>
          <a:xfrm>
            <a:off x="3070621" y="323254"/>
            <a:ext cx="6102327" cy="5323881"/>
          </a:xfrm>
          <a:prstGeom prst="rect">
            <a:avLst/>
          </a:prstGeom>
        </p:spPr>
      </p:pic>
      <p:sp>
        <p:nvSpPr>
          <p:cNvPr id="7" name="Content Placeholder 2">
            <a:extLst>
              <a:ext uri="{FF2B5EF4-FFF2-40B4-BE49-F238E27FC236}">
                <a16:creationId xmlns:a16="http://schemas.microsoft.com/office/drawing/2014/main" id="{B9F519BB-2026-43CB-9B32-FE70A6DE3BEE}"/>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400" dirty="0" err="1">
                <a:solidFill>
                  <a:srgbClr val="005FAA"/>
                </a:solidFill>
                <a:cs typeface="Poppins" pitchFamily="2" charset="77"/>
              </a:rPr>
              <a:t>Découvrez-en</a:t>
            </a:r>
            <a:r>
              <a:rPr lang="en-GB" sz="1400" dirty="0">
                <a:solidFill>
                  <a:srgbClr val="005FAA"/>
                </a:solidFill>
                <a:cs typeface="Poppins" pitchFamily="2" charset="77"/>
              </a:rPr>
              <a:t> plus au</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355534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40CA8106-7675-49AE-ADAC-E87E9D1C87B1}"/>
              </a:ext>
            </a:extLst>
          </p:cNvPr>
          <p:cNvPicPr>
            <a:picLocks noChangeAspect="1"/>
          </p:cNvPicPr>
          <p:nvPr/>
        </p:nvPicPr>
        <p:blipFill>
          <a:blip r:embed="rId3"/>
          <a:stretch>
            <a:fillRect/>
          </a:stretch>
        </p:blipFill>
        <p:spPr>
          <a:xfrm>
            <a:off x="3154904" y="2432345"/>
            <a:ext cx="5892699" cy="2587339"/>
          </a:xfrm>
          <a:prstGeom prst="rect">
            <a:avLst/>
          </a:prstGeom>
        </p:spPr>
      </p:pic>
      <p:sp>
        <p:nvSpPr>
          <p:cNvPr id="16" name="Rectangle 15">
            <a:extLst>
              <a:ext uri="{FF2B5EF4-FFF2-40B4-BE49-F238E27FC236}">
                <a16:creationId xmlns:a16="http://schemas.microsoft.com/office/drawing/2014/main" id="{BB995DB9-726B-E141-A41F-6C9AE9746919}"/>
              </a:ext>
            </a:extLst>
          </p:cNvPr>
          <p:cNvSpPr/>
          <p:nvPr/>
        </p:nvSpPr>
        <p:spPr>
          <a:xfrm>
            <a:off x="615365" y="899753"/>
            <a:ext cx="2649203" cy="457201"/>
          </a:xfrm>
          <a:prstGeom prst="rect">
            <a:avLst/>
          </a:prstGeom>
          <a:solidFill>
            <a:srgbClr val="00B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Rectangle 11">
            <a:extLst>
              <a:ext uri="{FF2B5EF4-FFF2-40B4-BE49-F238E27FC236}">
                <a16:creationId xmlns:a16="http://schemas.microsoft.com/office/drawing/2014/main" id="{4CCA5E1A-CCCA-E64D-99F9-5A17902D9588}"/>
              </a:ext>
            </a:extLst>
          </p:cNvPr>
          <p:cNvSpPr/>
          <p:nvPr/>
        </p:nvSpPr>
        <p:spPr>
          <a:xfrm>
            <a:off x="6101254" y="2207666"/>
            <a:ext cx="2309648" cy="173420"/>
          </a:xfrm>
          <a:prstGeom prst="rect">
            <a:avLst/>
          </a:prstGeom>
          <a:solidFill>
            <a:srgbClr val="00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9E735AAD-CA28-414A-A462-06DC907AF94D}"/>
              </a:ext>
            </a:extLst>
          </p:cNvPr>
          <p:cNvSpPr txBox="1">
            <a:spLocks/>
          </p:cNvSpPr>
          <p:nvPr/>
        </p:nvSpPr>
        <p:spPr>
          <a:xfrm>
            <a:off x="656035" y="465535"/>
            <a:ext cx="2891207"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3600" b="1" dirty="0">
                <a:solidFill>
                  <a:srgbClr val="005FAA"/>
                </a:solidFill>
                <a:latin typeface="+mn-lt"/>
                <a:cs typeface="Poppins" pitchFamily="2" charset="77"/>
              </a:rPr>
              <a:t>Études de cas : </a:t>
            </a:r>
            <a:r>
              <a:rPr lang="fr-CA" sz="3600" b="1" dirty="0">
                <a:solidFill>
                  <a:schemeClr val="bg1"/>
                </a:solidFill>
                <a:latin typeface="+mn-lt"/>
                <a:cs typeface="Poppins SemiBold" pitchFamily="2" charset="77"/>
              </a:rPr>
              <a:t>Gouvernance </a:t>
            </a:r>
            <a:r>
              <a:rPr lang="fr-CA" sz="3600" b="1" dirty="0">
                <a:solidFill>
                  <a:schemeClr val="accent1"/>
                </a:solidFill>
                <a:latin typeface="+mn-lt"/>
                <a:cs typeface="Poppins SemiBold" pitchFamily="2" charset="77"/>
              </a:rPr>
              <a:t>régionale et globale des océans</a:t>
            </a:r>
            <a:endParaRPr lang="fr-CA" sz="3600" dirty="0">
              <a:solidFill>
                <a:schemeClr val="accent1"/>
              </a:solidFill>
              <a:latin typeface="+mn-lt"/>
              <a:cs typeface="Poppins Medium" pitchFamily="2" charset="77"/>
            </a:endParaRPr>
          </a:p>
        </p:txBody>
      </p:sp>
      <p:sp>
        <p:nvSpPr>
          <p:cNvPr id="6" name="Content Placeholder 2">
            <a:extLst>
              <a:ext uri="{FF2B5EF4-FFF2-40B4-BE49-F238E27FC236}">
                <a16:creationId xmlns:a16="http://schemas.microsoft.com/office/drawing/2014/main" id="{AB3C2CA3-F45E-4F4A-93CC-A408F2DBCFA2}"/>
              </a:ext>
            </a:extLst>
          </p:cNvPr>
          <p:cNvSpPr txBox="1">
            <a:spLocks/>
          </p:cNvSpPr>
          <p:nvPr/>
        </p:nvSpPr>
        <p:spPr>
          <a:xfrm>
            <a:off x="623666" y="2940271"/>
            <a:ext cx="1871832" cy="1255556"/>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350" dirty="0">
                <a:solidFill>
                  <a:srgbClr val="005FAA"/>
                </a:solidFill>
                <a:cs typeface="Poppins" pitchFamily="2" charset="77"/>
              </a:rPr>
              <a:t>Les politiques régionales et mondiales fondent leurs décisions soit directement sur les données OBIS, soit sur la recherche, qui utilise les données OBIS.</a:t>
            </a:r>
            <a:endParaRPr lang="en-GB" sz="1350" dirty="0">
              <a:solidFill>
                <a:srgbClr val="005FAA"/>
              </a:solidFill>
              <a:cs typeface="Poppins" pitchFamily="2" charset="77"/>
            </a:endParaRPr>
          </a:p>
        </p:txBody>
      </p:sp>
      <p:sp>
        <p:nvSpPr>
          <p:cNvPr id="13" name="Content Placeholder 2">
            <a:extLst>
              <a:ext uri="{FF2B5EF4-FFF2-40B4-BE49-F238E27FC236}">
                <a16:creationId xmlns:a16="http://schemas.microsoft.com/office/drawing/2014/main" id="{236B457B-C4CD-6F41-851D-971A4F982729}"/>
              </a:ext>
            </a:extLst>
          </p:cNvPr>
          <p:cNvSpPr txBox="1">
            <a:spLocks/>
          </p:cNvSpPr>
          <p:nvPr/>
        </p:nvSpPr>
        <p:spPr>
          <a:xfrm>
            <a:off x="6101255" y="729915"/>
            <a:ext cx="2427380" cy="1331129"/>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fr-CA" sz="1300" b="1" dirty="0">
                <a:solidFill>
                  <a:srgbClr val="00B5DC"/>
                </a:solidFill>
                <a:cs typeface="Poppins" pitchFamily="2" charset="77"/>
              </a:rPr>
              <a:t>« Le partage des connaissances</a:t>
            </a:r>
          </a:p>
          <a:p>
            <a:pPr marL="0" indent="0" defTabSz="685800">
              <a:lnSpc>
                <a:spcPts val="1275"/>
              </a:lnSpc>
              <a:spcBef>
                <a:spcPts val="0"/>
              </a:spcBef>
              <a:buClrTx/>
              <a:buNone/>
            </a:pPr>
            <a:r>
              <a:rPr lang="fr-CA" sz="1300" b="1" dirty="0">
                <a:solidFill>
                  <a:srgbClr val="00B5DC"/>
                </a:solidFill>
                <a:cs typeface="Poppins" pitchFamily="2" charset="77"/>
              </a:rPr>
              <a:t>(par exemple, OBIS) et le libre accès aux informations et aux flux de données, dans tous les secteurs, devraient être encouragés afin de garantir que les données collectées sont mises à la disposition de toutes et tous. »</a:t>
            </a:r>
            <a:endParaRPr lang="en-US" sz="1300" b="1" dirty="0">
              <a:solidFill>
                <a:srgbClr val="00B5DC"/>
              </a:solidFill>
              <a:cs typeface="Poppins" pitchFamily="2" charset="77"/>
            </a:endParaRPr>
          </a:p>
        </p:txBody>
      </p:sp>
      <p:sp>
        <p:nvSpPr>
          <p:cNvPr id="14" name="Rectangle 13">
            <a:extLst>
              <a:ext uri="{FF2B5EF4-FFF2-40B4-BE49-F238E27FC236}">
                <a16:creationId xmlns:a16="http://schemas.microsoft.com/office/drawing/2014/main" id="{761BBC93-7A52-514C-B93E-194C969339F6}"/>
              </a:ext>
            </a:extLst>
          </p:cNvPr>
          <p:cNvSpPr/>
          <p:nvPr/>
        </p:nvSpPr>
        <p:spPr>
          <a:xfrm>
            <a:off x="6229683" y="2233296"/>
            <a:ext cx="2170523" cy="173420"/>
          </a:xfrm>
          <a:prstGeom prst="rect">
            <a:avLst/>
          </a:prstGeom>
        </p:spPr>
        <p:txBody>
          <a:bodyPr lIns="0" tIns="0" rIns="0" bIns="0"/>
          <a:lstStyle/>
          <a:p>
            <a:pPr defTabSz="685800">
              <a:lnSpc>
                <a:spcPts val="1125"/>
              </a:lnSpc>
              <a:buClrTx/>
            </a:pPr>
            <a:r>
              <a:rPr lang="en-GB" sz="1100" kern="1200" dirty="0">
                <a:solidFill>
                  <a:prstClr val="white"/>
                </a:solidFill>
                <a:latin typeface="+mn-lt"/>
                <a:ea typeface="+mn-ea"/>
                <a:cs typeface="Poppins" pitchFamily="2" charset="77"/>
              </a:rPr>
              <a:t>2e rencontre des NU </a:t>
            </a:r>
            <a:r>
              <a:rPr lang="en-GB" sz="1100" kern="1200" dirty="0" err="1">
                <a:solidFill>
                  <a:prstClr val="white"/>
                </a:solidFill>
                <a:latin typeface="+mn-lt"/>
                <a:ea typeface="+mn-ea"/>
                <a:cs typeface="Poppins" pitchFamily="2" charset="77"/>
              </a:rPr>
              <a:t>Océan</a:t>
            </a:r>
            <a:r>
              <a:rPr lang="en-GB" sz="1100" kern="1200" dirty="0">
                <a:solidFill>
                  <a:prstClr val="white"/>
                </a:solidFill>
                <a:latin typeface="+mn-lt"/>
                <a:ea typeface="+mn-ea"/>
                <a:cs typeface="Poppins" pitchFamily="2" charset="77"/>
              </a:rPr>
              <a:t> Mondial</a:t>
            </a:r>
            <a:endParaRPr lang="en-PT" sz="1100" kern="1200" dirty="0">
              <a:solidFill>
                <a:prstClr val="white"/>
              </a:solidFill>
              <a:latin typeface="+mn-lt"/>
              <a:ea typeface="+mn-ea"/>
              <a:cs typeface="Poppins Light" pitchFamily="2" charset="77"/>
            </a:endParaRPr>
          </a:p>
        </p:txBody>
      </p:sp>
      <p:sp>
        <p:nvSpPr>
          <p:cNvPr id="10" name="Content Placeholder 2">
            <a:extLst>
              <a:ext uri="{FF2B5EF4-FFF2-40B4-BE49-F238E27FC236}">
                <a16:creationId xmlns:a16="http://schemas.microsoft.com/office/drawing/2014/main" id="{95D76C2D-43E4-45B9-873E-F3339376EB9F}"/>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400" dirty="0" err="1">
                <a:solidFill>
                  <a:srgbClr val="005FAA"/>
                </a:solidFill>
                <a:cs typeface="Poppins" pitchFamily="2" charset="77"/>
              </a:rPr>
              <a:t>Découvrez-en</a:t>
            </a:r>
            <a:r>
              <a:rPr lang="en-GB" sz="1400" dirty="0">
                <a:solidFill>
                  <a:srgbClr val="005FAA"/>
                </a:solidFill>
                <a:cs typeface="Poppins" pitchFamily="2" charset="77"/>
              </a:rPr>
              <a:t> plus au</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2411727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pPr>
            <a:endParaRPr lang="en-US" sz="1350">
              <a:solidFill>
                <a:prstClr val="white"/>
              </a:solidFill>
              <a:latin typeface="Calibri" panose="020F0502020204030204"/>
            </a:endParaRPr>
          </a:p>
        </p:txBody>
      </p:sp>
      <p:pic>
        <p:nvPicPr>
          <p:cNvPr id="4" name="Picture 4">
            <a:extLst>
              <a:ext uri="{FF2B5EF4-FFF2-40B4-BE49-F238E27FC236}">
                <a16:creationId xmlns:a16="http://schemas.microsoft.com/office/drawing/2014/main" id="{89E5BC5D-90FC-4875-948C-2A91E919FFE0}"/>
              </a:ext>
            </a:extLst>
          </p:cNvPr>
          <p:cNvPicPr>
            <a:picLocks noChangeAspect="1"/>
          </p:cNvPicPr>
          <p:nvPr/>
        </p:nvPicPr>
        <p:blipFill rotWithShape="1">
          <a:blip r:embed="rId3"/>
          <a:srcRect t="19"/>
          <a:stretch/>
        </p:blipFill>
        <p:spPr>
          <a:xfrm>
            <a:off x="15" y="961"/>
            <a:ext cx="9143985" cy="5142539"/>
          </a:xfrm>
          <a:prstGeom prst="rect">
            <a:avLst/>
          </a:prstGeom>
        </p:spPr>
      </p:pic>
      <p:sp>
        <p:nvSpPr>
          <p:cNvPr id="3" name="TextBox 2">
            <a:extLst>
              <a:ext uri="{FF2B5EF4-FFF2-40B4-BE49-F238E27FC236}">
                <a16:creationId xmlns:a16="http://schemas.microsoft.com/office/drawing/2014/main" id="{837EBC21-4846-334C-A3CD-57A1C6FD201A}"/>
              </a:ext>
            </a:extLst>
          </p:cNvPr>
          <p:cNvSpPr txBox="1"/>
          <p:nvPr/>
        </p:nvSpPr>
        <p:spPr>
          <a:xfrm>
            <a:off x="6293224" y="2954991"/>
            <a:ext cx="2370044" cy="784830"/>
          </a:xfrm>
          <a:prstGeom prst="rect">
            <a:avLst/>
          </a:prstGeom>
          <a:noFill/>
        </p:spPr>
        <p:txBody>
          <a:bodyPr wrap="square" rtlCol="0">
            <a:spAutoFit/>
          </a:bodyPr>
          <a:lstStyle/>
          <a:p>
            <a:pPr defTabSz="685800">
              <a:buClrTx/>
            </a:pPr>
            <a:r>
              <a:rPr lang="en-US" sz="4500" kern="1200" dirty="0">
                <a:solidFill>
                  <a:prstClr val="white"/>
                </a:solidFill>
                <a:latin typeface="Calibri" panose="020F0502020204030204"/>
                <a:ea typeface="+mn-ea"/>
                <a:cs typeface="+mn-cs"/>
              </a:rPr>
              <a:t>Merci</a:t>
            </a:r>
          </a:p>
        </p:txBody>
      </p:sp>
    </p:spTree>
    <p:extLst>
      <p:ext uri="{BB962C8B-B14F-4D97-AF65-F5344CB8AC3E}">
        <p14:creationId xmlns:p14="http://schemas.microsoft.com/office/powerpoint/2010/main" val="590456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Formation OBIS – Hiver 2021</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2" y="1164400"/>
            <a:ext cx="2574475" cy="979000"/>
          </a:xfrm>
          <a:prstGeom prst="rect">
            <a:avLst/>
          </a:prstGeom>
          <a:noFill/>
          <a:ln>
            <a:noFill/>
          </a:ln>
        </p:spPr>
      </p:pic>
      <p:sp>
        <p:nvSpPr>
          <p:cNvPr id="56" name="Google Shape;56;p13"/>
          <p:cNvSpPr txBox="1">
            <a:spLocks noGrp="1"/>
          </p:cNvSpPr>
          <p:nvPr>
            <p:ph type="subTitle" idx="1"/>
          </p:nvPr>
        </p:nvSpPr>
        <p:spPr>
          <a:xfrm>
            <a:off x="239510" y="4108700"/>
            <a:ext cx="4260300"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
        <p:nvSpPr>
          <p:cNvPr id="7" name="Google Shape;56;p13">
            <a:extLst>
              <a:ext uri="{FF2B5EF4-FFF2-40B4-BE49-F238E27FC236}">
                <a16:creationId xmlns:a16="http://schemas.microsoft.com/office/drawing/2014/main" id="{99C33CA2-5383-43FC-A595-666DAE9604AD}"/>
              </a:ext>
            </a:extLst>
          </p:cNvPr>
          <p:cNvSpPr txBox="1">
            <a:spLocks/>
          </p:cNvSpPr>
          <p:nvPr/>
        </p:nvSpPr>
        <p:spPr>
          <a:xfrm>
            <a:off x="4287118" y="4108700"/>
            <a:ext cx="42603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fr-CA" sz="1800" dirty="0">
                <a:solidFill>
                  <a:schemeClr val="lt1"/>
                </a:solidFill>
                <a:latin typeface="Lato Light"/>
                <a:ea typeface="Lato Light"/>
                <a:cs typeface="Lato Light"/>
                <a:sym typeface="Lato Light"/>
              </a:rPr>
              <a:t>Gabriel Leblanc, Julie Dionne, Pauline Chauvet, Étienne </a:t>
            </a:r>
            <a:r>
              <a:rPr lang="fr-CA" sz="1800" dirty="0" err="1">
                <a:solidFill>
                  <a:schemeClr val="lt1"/>
                </a:solidFill>
                <a:latin typeface="Lato Light"/>
                <a:ea typeface="Lato Light"/>
                <a:cs typeface="Lato Light"/>
                <a:sym typeface="Lato Light"/>
              </a:rPr>
              <a:t>Caxard</a:t>
            </a:r>
            <a:endParaRPr lang="fr-CA" sz="1800" dirty="0">
              <a:solidFill>
                <a:schemeClr val="lt1"/>
              </a:solidFill>
              <a:latin typeface="Lato Light"/>
              <a:ea typeface="Lato Light"/>
              <a:cs typeface="Lato Light"/>
              <a:sym typeface="Lato Light"/>
            </a:endParaRPr>
          </a:p>
          <a:p>
            <a:pPr marL="0" indent="0"/>
            <a:r>
              <a:rPr lang="fr-CA" sz="1800" dirty="0">
                <a:solidFill>
                  <a:schemeClr val="lt1"/>
                </a:solidFill>
                <a:latin typeface="Lato Light"/>
                <a:sym typeface="Lato Light"/>
              </a:rPr>
              <a:t>OGSL</a:t>
            </a:r>
            <a:endParaRPr lang="en-US" dirty="0">
              <a:solidFill>
                <a:schemeClr val="lt1"/>
              </a:solidFill>
            </a:endParaRPr>
          </a:p>
        </p:txBody>
      </p:sp>
    </p:spTree>
    <p:extLst>
      <p:ext uri="{BB962C8B-B14F-4D97-AF65-F5344CB8AC3E}">
        <p14:creationId xmlns:p14="http://schemas.microsoft.com/office/powerpoint/2010/main" val="520333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311750" y="212651"/>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Montserrat"/>
                <a:ea typeface="Montserrat"/>
                <a:cs typeface="Montserrat"/>
                <a:sym typeface="Montserrat"/>
              </a:rPr>
              <a:t>OTN DANS VOTRE RÉGION</a:t>
            </a:r>
            <a:endParaRPr dirty="0">
              <a:solidFill>
                <a:srgbClr val="FFFFFF"/>
              </a:solidFill>
              <a:latin typeface="Montserrat"/>
              <a:ea typeface="Montserrat"/>
              <a:cs typeface="Montserrat"/>
              <a:sym typeface="Montserrat"/>
            </a:endParaRPr>
          </a:p>
        </p:txBody>
      </p:sp>
      <p:sp>
        <p:nvSpPr>
          <p:cNvPr id="171" name="Google Shape;171;p2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2" name="Google Shape;172;p23"/>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4</a:t>
            </a:fld>
            <a:endParaRPr b="1" dirty="0">
              <a:solidFill>
                <a:schemeClr val="lt1"/>
              </a:solidFill>
              <a:latin typeface="Raleway"/>
              <a:ea typeface="Raleway"/>
              <a:cs typeface="Raleway"/>
              <a:sym typeface="Raleway"/>
            </a:endParaRPr>
          </a:p>
        </p:txBody>
      </p:sp>
      <p:sp>
        <p:nvSpPr>
          <p:cNvPr id="173" name="Google Shape;173;p2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dirty="0">
              <a:solidFill>
                <a:srgbClr val="FFFFFF"/>
              </a:solidFill>
              <a:latin typeface="Raleway"/>
              <a:ea typeface="Raleway"/>
              <a:cs typeface="Raleway"/>
              <a:sym typeface="Raleway"/>
            </a:endParaRPr>
          </a:p>
        </p:txBody>
      </p:sp>
      <p:pic>
        <p:nvPicPr>
          <p:cNvPr id="174" name="Google Shape;174;p23"/>
          <p:cNvPicPr preferRelativeResize="0"/>
          <p:nvPr/>
        </p:nvPicPr>
        <p:blipFill>
          <a:blip r:embed="rId4">
            <a:alphaModFix/>
          </a:blip>
          <a:stretch>
            <a:fillRect/>
          </a:stretch>
        </p:blipFill>
        <p:spPr>
          <a:xfrm>
            <a:off x="8616800" y="4821546"/>
            <a:ext cx="403200" cy="252804"/>
          </a:xfrm>
          <a:prstGeom prst="rect">
            <a:avLst/>
          </a:prstGeom>
          <a:noFill/>
          <a:ln>
            <a:noFill/>
          </a:ln>
        </p:spPr>
      </p:pic>
      <p:sp>
        <p:nvSpPr>
          <p:cNvPr id="175" name="Google Shape;175;p23"/>
          <p:cNvSpPr txBox="1"/>
          <p:nvPr/>
        </p:nvSpPr>
        <p:spPr>
          <a:xfrm>
            <a:off x="1788425" y="769349"/>
            <a:ext cx="5597100" cy="66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dirty="0">
                <a:solidFill>
                  <a:srgbClr val="FFFFFF"/>
                </a:solidFill>
                <a:latin typeface="Raleway"/>
                <a:ea typeface="Raleway"/>
                <a:cs typeface="Raleway"/>
                <a:sym typeface="Raleway"/>
              </a:rPr>
              <a:t>Ensemble, OTN et ses collaborateurs suivent les océans, connectent les gens et transforment les connaissances</a:t>
            </a:r>
            <a:endParaRPr dirty="0">
              <a:solidFill>
                <a:srgbClr val="FFFFFF"/>
              </a:solidFill>
            </a:endParaRPr>
          </a:p>
        </p:txBody>
      </p:sp>
      <p:pic>
        <p:nvPicPr>
          <p:cNvPr id="176" name="Google Shape;176;p23"/>
          <p:cNvPicPr preferRelativeResize="0"/>
          <p:nvPr/>
        </p:nvPicPr>
        <p:blipFill rotWithShape="1">
          <a:blip r:embed="rId5">
            <a:alphaModFix/>
          </a:blip>
          <a:srcRect l="5325" r="5316"/>
          <a:stretch/>
        </p:blipFill>
        <p:spPr>
          <a:xfrm>
            <a:off x="1392475" y="1697034"/>
            <a:ext cx="1767852" cy="1318956"/>
          </a:xfrm>
          <a:prstGeom prst="rect">
            <a:avLst/>
          </a:prstGeom>
          <a:noFill/>
          <a:ln>
            <a:noFill/>
          </a:ln>
        </p:spPr>
      </p:pic>
      <p:sp>
        <p:nvSpPr>
          <p:cNvPr id="177" name="Google Shape;177;p23"/>
          <p:cNvSpPr/>
          <p:nvPr/>
        </p:nvSpPr>
        <p:spPr>
          <a:xfrm>
            <a:off x="1392475" y="3015983"/>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23"/>
          <p:cNvSpPr txBox="1">
            <a:spLocks noGrp="1"/>
          </p:cNvSpPr>
          <p:nvPr>
            <p:ph type="body" idx="1"/>
          </p:nvPr>
        </p:nvSpPr>
        <p:spPr>
          <a:xfrm>
            <a:off x="1451525" y="3063534"/>
            <a:ext cx="16383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SUIVRE</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fr-CA" sz="800" dirty="0">
                <a:solidFill>
                  <a:srgbClr val="000000"/>
                </a:solidFill>
                <a:latin typeface="Lato Light"/>
                <a:ea typeface="Lato Light"/>
                <a:cs typeface="Lato Light"/>
                <a:sym typeface="Lato Light"/>
              </a:rPr>
              <a:t>Utilisation de tags électroniques pour suivre plus de 225 espèces clés, importantes sur le plan commercial et en voie de disparition.</a:t>
            </a:r>
            <a:endParaRPr sz="800" dirty="0">
              <a:solidFill>
                <a:srgbClr val="000000"/>
              </a:solidFill>
              <a:latin typeface="Lato Light"/>
              <a:ea typeface="Lato Light"/>
              <a:cs typeface="Lato Light"/>
              <a:sym typeface="Lato Light"/>
            </a:endParaRPr>
          </a:p>
        </p:txBody>
      </p:sp>
      <p:sp>
        <p:nvSpPr>
          <p:cNvPr id="179" name="Google Shape;179;p23"/>
          <p:cNvSpPr/>
          <p:nvPr/>
        </p:nvSpPr>
        <p:spPr>
          <a:xfrm>
            <a:off x="3688050" y="3015983"/>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23"/>
          <p:cNvSpPr/>
          <p:nvPr/>
        </p:nvSpPr>
        <p:spPr>
          <a:xfrm>
            <a:off x="5983575" y="3015983"/>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23"/>
          <p:cNvSpPr txBox="1">
            <a:spLocks noGrp="1"/>
          </p:cNvSpPr>
          <p:nvPr>
            <p:ph type="body" idx="1"/>
          </p:nvPr>
        </p:nvSpPr>
        <p:spPr>
          <a:xfrm>
            <a:off x="3732425" y="3063534"/>
            <a:ext cx="17091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CONNECTER</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fr-CA" sz="800" dirty="0">
                <a:solidFill>
                  <a:srgbClr val="000000"/>
                </a:solidFill>
                <a:latin typeface="Lato Light"/>
                <a:ea typeface="Lato Light"/>
                <a:cs typeface="Lato Light"/>
                <a:sym typeface="Lato Light"/>
              </a:rPr>
              <a:t>Connecter les infrastructures, les communautés, les ressources, les chercheurs, les décideurs, l'industrie et les autres parties prenantes aux échelles locale et mondiale.</a:t>
            </a:r>
            <a:endParaRPr sz="800" dirty="0">
              <a:solidFill>
                <a:srgbClr val="000000"/>
              </a:solidFill>
              <a:latin typeface="Lato Light"/>
              <a:ea typeface="Lato Light"/>
              <a:cs typeface="Lato Light"/>
              <a:sym typeface="Lato Light"/>
            </a:endParaRPr>
          </a:p>
        </p:txBody>
      </p:sp>
      <p:sp>
        <p:nvSpPr>
          <p:cNvPr id="182" name="Google Shape;182;p23"/>
          <p:cNvSpPr txBox="1">
            <a:spLocks noGrp="1"/>
          </p:cNvSpPr>
          <p:nvPr>
            <p:ph type="body" idx="1"/>
          </p:nvPr>
        </p:nvSpPr>
        <p:spPr>
          <a:xfrm>
            <a:off x="5983625" y="3063534"/>
            <a:ext cx="17679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500" b="1" dirty="0">
                <a:solidFill>
                  <a:srgbClr val="1E3566"/>
                </a:solidFill>
                <a:latin typeface="Montserrat"/>
                <a:ea typeface="Montserrat"/>
                <a:cs typeface="Montserrat"/>
                <a:sym typeface="Montserrat"/>
              </a:rPr>
              <a:t>TRANSFORMER</a:t>
            </a:r>
            <a:r>
              <a:rPr lang="en" sz="15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fr-CA" sz="800" dirty="0">
                <a:solidFill>
                  <a:srgbClr val="000000"/>
                </a:solidFill>
                <a:latin typeface="Lato Light"/>
                <a:ea typeface="Lato Light"/>
                <a:cs typeface="Lato Light"/>
                <a:sym typeface="Lato Light"/>
              </a:rPr>
              <a:t>Transformer notre compréhension des océans en développant des normes de données mondiales et un paradigme de recherche et de gestion collaboratives.</a:t>
            </a:r>
            <a:endParaRPr sz="800" dirty="0">
              <a:solidFill>
                <a:srgbClr val="000000"/>
              </a:solidFill>
              <a:latin typeface="Lato Light"/>
              <a:ea typeface="Lato Light"/>
              <a:cs typeface="Lato Light"/>
              <a:sym typeface="Lato Light"/>
            </a:endParaRPr>
          </a:p>
        </p:txBody>
      </p:sp>
      <p:pic>
        <p:nvPicPr>
          <p:cNvPr id="183" name="Google Shape;183;p23"/>
          <p:cNvPicPr preferRelativeResize="0"/>
          <p:nvPr/>
        </p:nvPicPr>
        <p:blipFill rotWithShape="1">
          <a:blip r:embed="rId6">
            <a:alphaModFix/>
          </a:blip>
          <a:srcRect l="9716" r="9716"/>
          <a:stretch/>
        </p:blipFill>
        <p:spPr>
          <a:xfrm>
            <a:off x="3688025" y="1697034"/>
            <a:ext cx="1767849" cy="1318955"/>
          </a:xfrm>
          <a:prstGeom prst="rect">
            <a:avLst/>
          </a:prstGeom>
          <a:noFill/>
          <a:ln>
            <a:noFill/>
          </a:ln>
        </p:spPr>
      </p:pic>
      <p:pic>
        <p:nvPicPr>
          <p:cNvPr id="184" name="Google Shape;184;p23"/>
          <p:cNvPicPr preferRelativeResize="0"/>
          <p:nvPr/>
        </p:nvPicPr>
        <p:blipFill rotWithShape="1">
          <a:blip r:embed="rId7">
            <a:alphaModFix/>
          </a:blip>
          <a:srcRect l="4288" r="4279"/>
          <a:stretch/>
        </p:blipFill>
        <p:spPr>
          <a:xfrm>
            <a:off x="5983625" y="1697034"/>
            <a:ext cx="1767851" cy="1318958"/>
          </a:xfrm>
          <a:prstGeom prst="rect">
            <a:avLst/>
          </a:prstGeom>
          <a:noFill/>
          <a:ln>
            <a:noFill/>
          </a:ln>
        </p:spPr>
      </p:pic>
      <p:pic>
        <p:nvPicPr>
          <p:cNvPr id="3" name="Picture 2" descr="Map&#10;&#10;Description automatically generated">
            <a:extLst>
              <a:ext uri="{FF2B5EF4-FFF2-40B4-BE49-F238E27FC236}">
                <a16:creationId xmlns:a16="http://schemas.microsoft.com/office/drawing/2014/main" id="{077161D2-AA49-4C11-AB8A-EE23E7204310}"/>
              </a:ext>
            </a:extLst>
          </p:cNvPr>
          <p:cNvPicPr>
            <a:picLocks noChangeAspect="1"/>
          </p:cNvPicPr>
          <p:nvPr/>
        </p:nvPicPr>
        <p:blipFill>
          <a:blip r:embed="rId8"/>
          <a:stretch>
            <a:fillRect/>
          </a:stretch>
        </p:blipFill>
        <p:spPr>
          <a:xfrm>
            <a:off x="1795341" y="582612"/>
            <a:ext cx="6462303" cy="4403469"/>
          </a:xfrm>
          <a:prstGeom prst="rect">
            <a:avLst/>
          </a:prstGeom>
        </p:spPr>
      </p:pic>
      <p:pic>
        <p:nvPicPr>
          <p:cNvPr id="5" name="Picture 4" descr="Map&#10;&#10;Description automatically generated">
            <a:extLst>
              <a:ext uri="{FF2B5EF4-FFF2-40B4-BE49-F238E27FC236}">
                <a16:creationId xmlns:a16="http://schemas.microsoft.com/office/drawing/2014/main" id="{F0F7B065-DD40-4A4A-91EC-27D1FE9838C1}"/>
              </a:ext>
            </a:extLst>
          </p:cNvPr>
          <p:cNvPicPr>
            <a:picLocks noChangeAspect="1"/>
          </p:cNvPicPr>
          <p:nvPr/>
        </p:nvPicPr>
        <p:blipFill>
          <a:blip r:embed="rId9"/>
          <a:stretch>
            <a:fillRect/>
          </a:stretch>
        </p:blipFill>
        <p:spPr>
          <a:xfrm>
            <a:off x="2073225" y="666114"/>
            <a:ext cx="5540337" cy="4408236"/>
          </a:xfrm>
          <a:prstGeom prst="rect">
            <a:avLst/>
          </a:prstGeom>
        </p:spPr>
      </p:pic>
      <p:pic>
        <p:nvPicPr>
          <p:cNvPr id="7" name="Picture 6" descr="Map&#10;&#10;Description automatically generated">
            <a:extLst>
              <a:ext uri="{FF2B5EF4-FFF2-40B4-BE49-F238E27FC236}">
                <a16:creationId xmlns:a16="http://schemas.microsoft.com/office/drawing/2014/main" id="{FFB283F0-D11B-4751-8252-89271084443A}"/>
              </a:ext>
            </a:extLst>
          </p:cNvPr>
          <p:cNvPicPr>
            <a:picLocks noChangeAspect="1"/>
          </p:cNvPicPr>
          <p:nvPr/>
        </p:nvPicPr>
        <p:blipFill>
          <a:blip r:embed="rId10"/>
          <a:stretch>
            <a:fillRect/>
          </a:stretch>
        </p:blipFill>
        <p:spPr>
          <a:xfrm>
            <a:off x="2400722" y="647431"/>
            <a:ext cx="4711660" cy="4509319"/>
          </a:xfrm>
          <a:prstGeom prst="rect">
            <a:avLst/>
          </a:prstGeom>
        </p:spPr>
      </p:pic>
    </p:spTree>
    <p:extLst>
      <p:ext uri="{BB962C8B-B14F-4D97-AF65-F5344CB8AC3E}">
        <p14:creationId xmlns:p14="http://schemas.microsoft.com/office/powerpoint/2010/main" val="366921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
                            </p:stCondLst>
                            <p:childTnLst>
                              <p:par>
                                <p:cTn id="13" presetID="1" presetClass="exit" presetSubtype="0" fill="hold" nodeType="after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3298506" y="3652946"/>
            <a:ext cx="1759549" cy="820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350" kern="1200">
              <a:solidFill>
                <a:prstClr val="white"/>
              </a:solidFill>
              <a:latin typeface="Calibri"/>
            </a:endParaRPr>
          </a:p>
        </p:txBody>
      </p:sp>
      <p:sp>
        <p:nvSpPr>
          <p:cNvPr id="2" name="Rectangle 1"/>
          <p:cNvSpPr/>
          <p:nvPr/>
        </p:nvSpPr>
        <p:spPr>
          <a:xfrm>
            <a:off x="1709682" y="1761660"/>
            <a:ext cx="5832648" cy="830997"/>
          </a:xfrm>
          <a:prstGeom prst="rect">
            <a:avLst/>
          </a:prstGeom>
        </p:spPr>
        <p:txBody>
          <a:bodyPr wrap="square">
            <a:spAutoFit/>
          </a:bodyPr>
          <a:lstStyle/>
          <a:p>
            <a:pPr defTabSz="685800">
              <a:spcBef>
                <a:spcPct val="0"/>
              </a:spcBef>
              <a:buClrTx/>
              <a:defRPr/>
            </a:pPr>
            <a:r>
              <a:rPr lang="fr-CA" sz="2400" b="1" kern="1200" dirty="0">
                <a:solidFill>
                  <a:prstClr val="white"/>
                </a:solidFill>
                <a:latin typeface="Calibri"/>
                <a:ea typeface="+mn-ea"/>
                <a:cs typeface="+mn-cs"/>
              </a:rPr>
              <a:t>Introduction au </a:t>
            </a:r>
            <a:r>
              <a:rPr lang="fr-CA" sz="2400" b="1" kern="1200" dirty="0" err="1">
                <a:solidFill>
                  <a:prstClr val="white"/>
                </a:solidFill>
                <a:latin typeface="Calibri"/>
                <a:ea typeface="+mn-ea"/>
                <a:cs typeface="+mn-cs"/>
              </a:rPr>
              <a:t>WoRMS</a:t>
            </a:r>
            <a:r>
              <a:rPr lang="fr-CA" sz="2400" b="1" kern="1200" dirty="0">
                <a:solidFill>
                  <a:prstClr val="white"/>
                </a:solidFill>
                <a:latin typeface="Calibri"/>
                <a:ea typeface="+mn-ea"/>
                <a:cs typeface="+mn-cs"/>
              </a:rPr>
              <a:t>,</a:t>
            </a:r>
          </a:p>
          <a:p>
            <a:pPr defTabSz="685800">
              <a:spcBef>
                <a:spcPct val="0"/>
              </a:spcBef>
              <a:buClrTx/>
              <a:defRPr/>
            </a:pPr>
            <a:r>
              <a:rPr lang="fr-CA" sz="2400" b="1" kern="1200" dirty="0">
                <a:solidFill>
                  <a:prstClr val="white"/>
                </a:solidFill>
                <a:latin typeface="Calibri"/>
                <a:ea typeface="+mn-ea"/>
                <a:cs typeface="+mn-cs"/>
              </a:rPr>
              <a:t>Le registre mondial des espèces marines</a:t>
            </a:r>
          </a:p>
        </p:txBody>
      </p:sp>
      <p:pic>
        <p:nvPicPr>
          <p:cNvPr id="1026" name="Picture 2" descr="http://www.marinespecies.org/documents/WoRMS%20branding/WoRMS_logo_blue_negative.png?time=15114238208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4431" y="3609724"/>
            <a:ext cx="2524131" cy="9406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leenv\AppData\Local\Microsoft\Windows\Temporary Internet Files\Content.Outlook\U1JZGYMZ\logoLW_B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3884" y="3663832"/>
            <a:ext cx="1630164" cy="80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448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0917" y="205977"/>
            <a:ext cx="7283152" cy="367550"/>
          </a:xfrm>
        </p:spPr>
        <p:txBody>
          <a:bodyPr/>
          <a:lstStyle/>
          <a:p>
            <a:r>
              <a:rPr lang="nl-BE" sz="2400" dirty="0" err="1"/>
              <a:t>WoRMS</a:t>
            </a:r>
            <a:r>
              <a:rPr lang="nl-BE" sz="2400" dirty="0"/>
              <a:t> en </a:t>
            </a:r>
            <a:r>
              <a:rPr lang="nl-BE" sz="2400" dirty="0" err="1"/>
              <a:t>un</a:t>
            </a:r>
            <a:r>
              <a:rPr lang="nl-BE" sz="2400" dirty="0"/>
              <a:t> mot!</a:t>
            </a:r>
          </a:p>
        </p:txBody>
      </p:sp>
      <p:sp>
        <p:nvSpPr>
          <p:cNvPr id="3" name="Content Placeholder 2"/>
          <p:cNvSpPr>
            <a:spLocks noGrp="1"/>
          </p:cNvSpPr>
          <p:nvPr>
            <p:ph idx="1"/>
          </p:nvPr>
        </p:nvSpPr>
        <p:spPr>
          <a:xfrm>
            <a:off x="2241984" y="1305222"/>
            <a:ext cx="5462364" cy="3264749"/>
          </a:xfrm>
        </p:spPr>
        <p:txBody>
          <a:bodyPr>
            <a:normAutofit fontScale="92500" lnSpcReduction="20000"/>
          </a:bodyPr>
          <a:lstStyle/>
          <a:p>
            <a:pPr marL="0" indent="0">
              <a:buNone/>
            </a:pPr>
            <a:r>
              <a:rPr lang="fr-CA" sz="1600" dirty="0"/>
              <a:t>Ce n’est pas seulement un index de noms, mais une base de données taxinomique d'experts :</a:t>
            </a:r>
          </a:p>
          <a:p>
            <a:pPr lvl="1"/>
            <a:r>
              <a:rPr lang="fr-CA" sz="1525" dirty="0"/>
              <a:t>Plus de 400 éditeurs taxonomistes</a:t>
            </a:r>
          </a:p>
          <a:p>
            <a:pPr lvl="1"/>
            <a:r>
              <a:rPr lang="fr-CA" sz="1600" dirty="0"/>
              <a:t>Comité de pilotage élu (12+1 membres)</a:t>
            </a:r>
          </a:p>
          <a:p>
            <a:pPr lvl="1"/>
            <a:r>
              <a:rPr lang="fr-CA" sz="1600" dirty="0"/>
              <a:t>Une équipe en gestion de données</a:t>
            </a:r>
          </a:p>
          <a:p>
            <a:r>
              <a:rPr lang="fr-CA" sz="1600" dirty="0"/>
              <a:t>Institut hôte permanent : VLIZ =&gt; « ici pour rester »</a:t>
            </a:r>
          </a:p>
          <a:p>
            <a:r>
              <a:rPr lang="fr-CA" sz="1600" dirty="0"/>
              <a:t>Système basé sur le Web, comprenant des services Web</a:t>
            </a:r>
          </a:p>
          <a:p>
            <a:r>
              <a:rPr lang="fr-CA" sz="1600" dirty="0"/>
              <a:t>Normes internationales</a:t>
            </a:r>
          </a:p>
          <a:p>
            <a:endParaRPr lang="fr-CA" sz="1600" dirty="0"/>
          </a:p>
          <a:p>
            <a:r>
              <a:rPr lang="fr-CA" sz="1600" dirty="0"/>
              <a:t>Contexte</a:t>
            </a:r>
          </a:p>
          <a:p>
            <a:pPr lvl="1"/>
            <a:r>
              <a:rPr lang="fr-CA" sz="1600" dirty="0"/>
              <a:t>2004 : </a:t>
            </a:r>
            <a:r>
              <a:rPr lang="fr-CA" sz="1600" dirty="0" err="1"/>
              <a:t>MarBEF</a:t>
            </a:r>
            <a:r>
              <a:rPr lang="fr-CA" sz="1600" dirty="0"/>
              <a:t> EU FP6 =&gt; Registre européen d’espèces marines (ERMS)</a:t>
            </a:r>
          </a:p>
          <a:p>
            <a:pPr lvl="1"/>
            <a:r>
              <a:rPr lang="fr-CA" sz="1600" dirty="0"/>
              <a:t>2007 : se développe en </a:t>
            </a:r>
            <a:r>
              <a:rPr lang="fr-CA" sz="1600" b="1" dirty="0"/>
              <a:t>registre mondial</a:t>
            </a:r>
          </a:p>
        </p:txBody>
      </p:sp>
      <p:pic>
        <p:nvPicPr>
          <p:cNvPr id="6" name="Picture 2" descr="ERMS logo">
            <a:hlinkClick r:id="rId3"/>
          </p:cNvPr>
          <p:cNvPicPr>
            <a:picLocks noChangeAspect="1" noChangeArrowheads="1"/>
          </p:cNvPicPr>
          <p:nvPr/>
        </p:nvPicPr>
        <p:blipFill>
          <a:blip r:embed="rId4" cstate="print"/>
          <a:srcRect/>
          <a:stretch>
            <a:fillRect/>
          </a:stretch>
        </p:blipFill>
        <p:spPr bwMode="auto">
          <a:xfrm>
            <a:off x="1670917" y="3731687"/>
            <a:ext cx="853576" cy="367872"/>
          </a:xfrm>
          <a:prstGeom prst="rect">
            <a:avLst/>
          </a:prstGeom>
          <a:noFill/>
        </p:spPr>
      </p:pic>
      <p:pic>
        <p:nvPicPr>
          <p:cNvPr id="7" name="Picture 2" descr="WoRMS banner"/>
          <p:cNvPicPr>
            <a:picLocks noChangeAspect="1" noChangeArrowheads="1"/>
          </p:cNvPicPr>
          <p:nvPr/>
        </p:nvPicPr>
        <p:blipFill>
          <a:blip r:embed="rId5" cstate="print"/>
          <a:srcRect/>
          <a:stretch>
            <a:fillRect/>
          </a:stretch>
        </p:blipFill>
        <p:spPr bwMode="auto">
          <a:xfrm>
            <a:off x="1564651" y="4177676"/>
            <a:ext cx="1066108" cy="314178"/>
          </a:xfrm>
          <a:prstGeom prst="rect">
            <a:avLst/>
          </a:prstGeom>
          <a:noFill/>
        </p:spPr>
      </p:pic>
      <p:sp>
        <p:nvSpPr>
          <p:cNvPr id="8" name="TextBox 7"/>
          <p:cNvSpPr txBox="1"/>
          <p:nvPr/>
        </p:nvSpPr>
        <p:spPr>
          <a:xfrm>
            <a:off x="3109959" y="708542"/>
            <a:ext cx="3726414" cy="461665"/>
          </a:xfrm>
          <a:prstGeom prst="rect">
            <a:avLst/>
          </a:prstGeom>
          <a:noFill/>
        </p:spPr>
        <p:txBody>
          <a:bodyPr wrap="square" rtlCol="0">
            <a:spAutoFit/>
          </a:bodyPr>
          <a:lstStyle/>
          <a:p>
            <a:pPr lvl="1" algn="ctr" defTabSz="685800">
              <a:buClrTx/>
            </a:pPr>
            <a:r>
              <a:rPr lang="nl-NL" sz="1200" b="1" i="1" kern="1200" dirty="0">
                <a:solidFill>
                  <a:srgbClr val="004F61"/>
                </a:solidFill>
                <a:latin typeface="Calibri"/>
                <a:ea typeface="+mn-ea"/>
                <a:cs typeface="+mn-cs"/>
              </a:rPr>
              <a:t>Le </a:t>
            </a:r>
            <a:r>
              <a:rPr lang="nl-NL" sz="1200" b="1" i="1" kern="1200" dirty="0" err="1">
                <a:solidFill>
                  <a:srgbClr val="004F61"/>
                </a:solidFill>
                <a:latin typeface="Calibri"/>
                <a:ea typeface="+mn-ea"/>
                <a:cs typeface="+mn-cs"/>
              </a:rPr>
              <a:t>WoRMS</a:t>
            </a:r>
            <a:r>
              <a:rPr lang="nl-NL" sz="1200" b="1" i="1" kern="1200" dirty="0">
                <a:solidFill>
                  <a:srgbClr val="004F61"/>
                </a:solidFill>
                <a:latin typeface="Calibri"/>
                <a:ea typeface="+mn-ea"/>
                <a:cs typeface="+mn-cs"/>
              </a:rPr>
              <a:t> </a:t>
            </a:r>
            <a:r>
              <a:rPr lang="fr-CA" sz="1200" b="1" i="1" kern="1200" dirty="0">
                <a:solidFill>
                  <a:srgbClr val="004F61"/>
                </a:solidFill>
                <a:latin typeface="Calibri"/>
                <a:ea typeface="+mn-ea"/>
                <a:cs typeface="+mn-cs"/>
              </a:rPr>
              <a:t>vise à fournir la liste de noms la plus fiable de toutes les espèces marines dans le monde</a:t>
            </a:r>
            <a:endParaRPr lang="nl-NL" sz="1200" b="1" i="1" kern="1200" dirty="0">
              <a:solidFill>
                <a:srgbClr val="004F61"/>
              </a:solidFill>
              <a:latin typeface="Calibri"/>
              <a:ea typeface="+mn-ea"/>
              <a:cs typeface="+mn-cs"/>
            </a:endParaRPr>
          </a:p>
        </p:txBody>
      </p:sp>
    </p:spTree>
    <p:extLst>
      <p:ext uri="{BB962C8B-B14F-4D97-AF65-F5344CB8AC3E}">
        <p14:creationId xmlns:p14="http://schemas.microsoft.com/office/powerpoint/2010/main" val="213317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0661" y="466811"/>
            <a:ext cx="6080377" cy="4219879"/>
            <a:chOff x="714587" y="260648"/>
            <a:chExt cx="8107169" cy="5626505"/>
          </a:xfrm>
        </p:grpSpPr>
        <p:sp>
          <p:nvSpPr>
            <p:cNvPr id="108" name="AutoShape 7"/>
            <p:cNvSpPr>
              <a:spLocks noChangeAspect="1" noChangeArrowheads="1"/>
            </p:cNvSpPr>
            <p:nvPr/>
          </p:nvSpPr>
          <p:spPr bwMode="auto">
            <a:xfrm>
              <a:off x="961025" y="2568907"/>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 name="Rounded Rectangle 4"/>
            <p:cNvSpPr/>
            <p:nvPr/>
          </p:nvSpPr>
          <p:spPr>
            <a:xfrm>
              <a:off x="3131840" y="360635"/>
              <a:ext cx="2739773" cy="532047"/>
            </a:xfrm>
            <a:prstGeom prst="roundRect">
              <a:avLst/>
            </a:prstGeom>
            <a:gradFill>
              <a:gsLst>
                <a:gs pos="0">
                  <a:schemeClr val="accent5">
                    <a:lumMod val="75000"/>
                  </a:schemeClr>
                </a:gs>
                <a:gs pos="100000">
                  <a:schemeClr val="bg1"/>
                </a:gs>
                <a:gs pos="100000">
                  <a:schemeClr val="bg1"/>
                </a:gs>
              </a:gsLst>
              <a:lin ang="5400000" scaled="0"/>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5" name="AutoShape 11"/>
            <p:cNvSpPr>
              <a:spLocks noChangeAspect="1" noChangeArrowheads="1"/>
            </p:cNvSpPr>
            <p:nvPr/>
          </p:nvSpPr>
          <p:spPr bwMode="auto">
            <a:xfrm>
              <a:off x="3920737" y="4708252"/>
              <a:ext cx="720000" cy="467314"/>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2"/>
            <p:cNvSpPr>
              <a:spLocks noChangeAspect="1" noChangeArrowheads="1"/>
            </p:cNvSpPr>
            <p:nvPr/>
          </p:nvSpPr>
          <p:spPr bwMode="auto">
            <a:xfrm>
              <a:off x="3920737" y="5274989"/>
              <a:ext cx="720000" cy="467313"/>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7" name="AutoShape 13"/>
            <p:cNvSpPr>
              <a:spLocks noChangeAspect="1" noChangeArrowheads="1"/>
            </p:cNvSpPr>
            <p:nvPr/>
          </p:nvSpPr>
          <p:spPr bwMode="auto">
            <a:xfrm>
              <a:off x="3053134" y="472944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8" name="AutoShape 14"/>
            <p:cNvSpPr>
              <a:spLocks noChangeAspect="1" noChangeArrowheads="1"/>
            </p:cNvSpPr>
            <p:nvPr/>
          </p:nvSpPr>
          <p:spPr bwMode="auto">
            <a:xfrm>
              <a:off x="3055780" y="530325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9" name="AutoShape 15"/>
            <p:cNvSpPr>
              <a:spLocks noChangeArrowheads="1"/>
            </p:cNvSpPr>
            <p:nvPr/>
          </p:nvSpPr>
          <p:spPr bwMode="auto">
            <a:xfrm>
              <a:off x="2893118" y="4632883"/>
              <a:ext cx="3396922" cy="1242663"/>
            </a:xfrm>
            <a:prstGeom prst="roundRect">
              <a:avLst>
                <a:gd name="adj" fmla="val 16667"/>
              </a:avLst>
            </a:prstGeom>
            <a:noFill/>
            <a:ln w="12700" algn="in">
              <a:solidFill>
                <a:srgbClr val="FF66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Text Box 31"/>
            <p:cNvSpPr txBox="1">
              <a:spLocks noChangeArrowheads="1"/>
            </p:cNvSpPr>
            <p:nvPr/>
          </p:nvSpPr>
          <p:spPr bwMode="auto">
            <a:xfrm>
              <a:off x="4671374" y="5125898"/>
              <a:ext cx="1618667" cy="761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hébergées</a:t>
              </a:r>
              <a:r>
                <a:rPr lang="nl-NL" altLang="nl-BE" sz="900" b="1" dirty="0">
                  <a:latin typeface="Calibri" pitchFamily="34" charset="0"/>
                  <a:cs typeface="Arial" pitchFamily="34" charset="0"/>
                </a:rPr>
                <a:t> et </a:t>
              </a:r>
              <a:r>
                <a:rPr lang="nl-NL" altLang="nl-BE" sz="900" b="1" dirty="0" err="1">
                  <a:latin typeface="Calibri" pitchFamily="34" charset="0"/>
                  <a:cs typeface="Arial" pitchFamily="34" charset="0"/>
                </a:rPr>
                <a:t>administrées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depuis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l’externe</a:t>
              </a:r>
              <a:endParaRPr lang="nl-BE" altLang="nl-BE" sz="1350" dirty="0">
                <a:solidFill>
                  <a:schemeClr val="tx1"/>
                </a:solidFill>
                <a:latin typeface="Arial" pitchFamily="34" charset="0"/>
                <a:cs typeface="Arial" pitchFamily="34" charset="0"/>
              </a:endParaRPr>
            </a:p>
          </p:txBody>
        </p:sp>
        <p:sp>
          <p:nvSpPr>
            <p:cNvPr id="85" name="Text Box 40"/>
            <p:cNvSpPr txBox="1">
              <a:spLocks noChangeArrowheads="1"/>
            </p:cNvSpPr>
            <p:nvPr/>
          </p:nvSpPr>
          <p:spPr bwMode="auto">
            <a:xfrm>
              <a:off x="4773412" y="4824317"/>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FF6600"/>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86" name="Text Box 48"/>
            <p:cNvSpPr txBox="1">
              <a:spLocks noChangeArrowheads="1"/>
            </p:cNvSpPr>
            <p:nvPr/>
          </p:nvSpPr>
          <p:spPr bwMode="auto">
            <a:xfrm>
              <a:off x="2976013" y="4890713"/>
              <a:ext cx="884865"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FishBase</a:t>
              </a:r>
              <a:endParaRPr lang="nl-BE" altLang="nl-BE" sz="1350" dirty="0">
                <a:solidFill>
                  <a:schemeClr val="tx1"/>
                </a:solidFill>
                <a:latin typeface="Arial" pitchFamily="34" charset="0"/>
                <a:cs typeface="Arial" pitchFamily="34" charset="0"/>
              </a:endParaRPr>
            </a:p>
          </p:txBody>
        </p:sp>
        <p:sp>
          <p:nvSpPr>
            <p:cNvPr id="87" name="Text Box 49"/>
            <p:cNvSpPr txBox="1">
              <a:spLocks noChangeArrowheads="1"/>
            </p:cNvSpPr>
            <p:nvPr/>
          </p:nvSpPr>
          <p:spPr bwMode="auto">
            <a:xfrm>
              <a:off x="2989973" y="5460625"/>
              <a:ext cx="8848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Turbellaria</a:t>
              </a:r>
              <a:endParaRPr lang="nl-BE" altLang="nl-BE" sz="1350" dirty="0">
                <a:solidFill>
                  <a:schemeClr val="tx1"/>
                </a:solidFill>
                <a:latin typeface="Arial" pitchFamily="34" charset="0"/>
                <a:cs typeface="Arial" pitchFamily="34" charset="0"/>
              </a:endParaRPr>
            </a:p>
          </p:txBody>
        </p:sp>
        <p:sp>
          <p:nvSpPr>
            <p:cNvPr id="88" name="Text Box 50"/>
            <p:cNvSpPr txBox="1">
              <a:spLocks noChangeArrowheads="1"/>
            </p:cNvSpPr>
            <p:nvPr/>
          </p:nvSpPr>
          <p:spPr bwMode="auto">
            <a:xfrm>
              <a:off x="3849103" y="4860421"/>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AlgaeBase</a:t>
              </a:r>
              <a:endParaRPr lang="nl-BE" altLang="nl-BE" sz="1350" dirty="0">
                <a:solidFill>
                  <a:schemeClr val="tx1"/>
                </a:solidFill>
                <a:latin typeface="Arial" pitchFamily="34" charset="0"/>
                <a:cs typeface="Arial" pitchFamily="34" charset="0"/>
              </a:endParaRPr>
            </a:p>
          </p:txBody>
        </p:sp>
        <p:sp>
          <p:nvSpPr>
            <p:cNvPr id="89" name="Text Box 51"/>
            <p:cNvSpPr txBox="1">
              <a:spLocks noChangeArrowheads="1"/>
            </p:cNvSpPr>
            <p:nvPr/>
          </p:nvSpPr>
          <p:spPr bwMode="auto">
            <a:xfrm>
              <a:off x="3869888" y="542456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Reptiles</a:t>
              </a:r>
              <a:endParaRPr lang="nl-BE" altLang="nl-BE" sz="1350" dirty="0">
                <a:solidFill>
                  <a:schemeClr val="tx1"/>
                </a:solidFill>
                <a:latin typeface="Arial" pitchFamily="34" charset="0"/>
                <a:cs typeface="Arial" pitchFamily="34" charset="0"/>
              </a:endParaRPr>
            </a:p>
          </p:txBody>
        </p:sp>
        <p:sp>
          <p:nvSpPr>
            <p:cNvPr id="60" name="AutoShape 3"/>
            <p:cNvSpPr>
              <a:spLocks noChangeAspect="1" noChangeArrowheads="1"/>
            </p:cNvSpPr>
            <p:nvPr/>
          </p:nvSpPr>
          <p:spPr bwMode="auto">
            <a:xfrm>
              <a:off x="5474222" y="1891017"/>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1" name="AutoShape 4"/>
            <p:cNvSpPr>
              <a:spLocks noChangeAspect="1" noChangeArrowheads="1"/>
            </p:cNvSpPr>
            <p:nvPr/>
          </p:nvSpPr>
          <p:spPr bwMode="auto">
            <a:xfrm>
              <a:off x="4618004" y="25107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2" name="AutoShape 5"/>
            <p:cNvSpPr>
              <a:spLocks noChangeAspect="1" noChangeArrowheads="1"/>
            </p:cNvSpPr>
            <p:nvPr/>
          </p:nvSpPr>
          <p:spPr bwMode="auto">
            <a:xfrm>
              <a:off x="4609804" y="18895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3" name="AutoShape 6"/>
            <p:cNvSpPr>
              <a:spLocks noChangeAspect="1" noChangeArrowheads="1"/>
            </p:cNvSpPr>
            <p:nvPr/>
          </p:nvSpPr>
          <p:spPr bwMode="auto">
            <a:xfrm>
              <a:off x="5494123" y="2455753"/>
              <a:ext cx="720000" cy="46837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8" name="AutoShape 34"/>
            <p:cNvSpPr>
              <a:spLocks noChangeArrowheads="1"/>
            </p:cNvSpPr>
            <p:nvPr/>
          </p:nvSpPr>
          <p:spPr bwMode="auto">
            <a:xfrm>
              <a:off x="3985563" y="1800790"/>
              <a:ext cx="2340297" cy="1715397"/>
            </a:xfrm>
            <a:prstGeom prst="roundRect">
              <a:avLst>
                <a:gd name="adj" fmla="val 16667"/>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69" name="Text Box 35"/>
            <p:cNvSpPr txBox="1">
              <a:spLocks noChangeArrowheads="1"/>
            </p:cNvSpPr>
            <p:nvPr/>
          </p:nvSpPr>
          <p:spPr bwMode="auto">
            <a:xfrm>
              <a:off x="4056284" y="2982837"/>
              <a:ext cx="2257735" cy="308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régionales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endParaRPr lang="nl-BE" altLang="nl-BE" sz="1350" dirty="0">
                <a:solidFill>
                  <a:schemeClr val="tx1"/>
                </a:solidFill>
                <a:latin typeface="Arial" pitchFamily="34" charset="0"/>
                <a:cs typeface="Arial" pitchFamily="34" charset="0"/>
              </a:endParaRPr>
            </a:p>
          </p:txBody>
        </p:sp>
        <p:sp>
          <p:nvSpPr>
            <p:cNvPr id="70" name="Text Box 41"/>
            <p:cNvSpPr txBox="1">
              <a:spLocks noChangeArrowheads="1"/>
            </p:cNvSpPr>
            <p:nvPr/>
          </p:nvSpPr>
          <p:spPr bwMode="auto">
            <a:xfrm>
              <a:off x="4104044" y="197340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71" name="Text Box 52"/>
            <p:cNvSpPr txBox="1">
              <a:spLocks noChangeArrowheads="1"/>
            </p:cNvSpPr>
            <p:nvPr/>
          </p:nvSpPr>
          <p:spPr bwMode="auto">
            <a:xfrm>
              <a:off x="5442294" y="2611097"/>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ERMS</a:t>
              </a:r>
              <a:endParaRPr lang="nl-BE" altLang="nl-BE" sz="1350" dirty="0">
                <a:solidFill>
                  <a:schemeClr val="tx1"/>
                </a:solidFill>
                <a:latin typeface="Arial" pitchFamily="34" charset="0"/>
                <a:cs typeface="Arial" pitchFamily="34" charset="0"/>
              </a:endParaRPr>
            </a:p>
          </p:txBody>
        </p:sp>
        <p:sp>
          <p:nvSpPr>
            <p:cNvPr id="72" name="Text Box 53"/>
            <p:cNvSpPr txBox="1">
              <a:spLocks noChangeArrowheads="1"/>
            </p:cNvSpPr>
            <p:nvPr/>
          </p:nvSpPr>
          <p:spPr bwMode="auto">
            <a:xfrm>
              <a:off x="4536221" y="203692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73" name="Text Box 54"/>
            <p:cNvSpPr txBox="1">
              <a:spLocks noChangeArrowheads="1"/>
            </p:cNvSpPr>
            <p:nvPr/>
          </p:nvSpPr>
          <p:spPr bwMode="auto">
            <a:xfrm>
              <a:off x="4536221" y="2659752"/>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RAMS</a:t>
              </a:r>
              <a:endParaRPr lang="nl-BE" altLang="nl-BE" sz="1350" dirty="0">
                <a:solidFill>
                  <a:schemeClr val="tx1"/>
                </a:solidFill>
                <a:latin typeface="Arial" pitchFamily="34" charset="0"/>
                <a:cs typeface="Arial" pitchFamily="34" charset="0"/>
              </a:endParaRPr>
            </a:p>
          </p:txBody>
        </p:sp>
        <p:sp>
          <p:nvSpPr>
            <p:cNvPr id="74" name="Text Box 55"/>
            <p:cNvSpPr txBox="1">
              <a:spLocks noChangeArrowheads="1"/>
            </p:cNvSpPr>
            <p:nvPr/>
          </p:nvSpPr>
          <p:spPr bwMode="auto">
            <a:xfrm>
              <a:off x="5429154" y="2040808"/>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sp>
          <p:nvSpPr>
            <p:cNvPr id="8" name="AutoShape 58"/>
            <p:cNvSpPr>
              <a:spLocks noChangeArrowheads="1"/>
            </p:cNvSpPr>
            <p:nvPr/>
          </p:nvSpPr>
          <p:spPr bwMode="auto">
            <a:xfrm>
              <a:off x="714587" y="260648"/>
              <a:ext cx="8107169" cy="3816424"/>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 name="Text Box 59"/>
            <p:cNvSpPr txBox="1">
              <a:spLocks noChangeArrowheads="1"/>
            </p:cNvSpPr>
            <p:nvPr/>
          </p:nvSpPr>
          <p:spPr bwMode="auto">
            <a:xfrm>
              <a:off x="6325860" y="385503"/>
              <a:ext cx="2419849" cy="27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1200" b="1" i="1" dirty="0">
                  <a:solidFill>
                    <a:srgbClr val="777777"/>
                  </a:solidFill>
                  <a:latin typeface="Calibri" pitchFamily="34" charset="0"/>
                  <a:cs typeface="Arial" pitchFamily="34" charset="0"/>
                </a:rPr>
                <a:t>Bases de </a:t>
              </a:r>
              <a:r>
                <a:rPr lang="nl-NL" altLang="nl-BE" sz="1200" b="1" i="1" dirty="0" err="1">
                  <a:solidFill>
                    <a:srgbClr val="777777"/>
                  </a:solidFill>
                  <a:latin typeface="Calibri" pitchFamily="34" charset="0"/>
                  <a:cs typeface="Arial" pitchFamily="34" charset="0"/>
                </a:rPr>
                <a:t>données</a:t>
              </a:r>
              <a:r>
                <a:rPr lang="nl-NL" altLang="nl-BE" sz="1200" b="1" i="1" dirty="0">
                  <a:solidFill>
                    <a:srgbClr val="777777"/>
                  </a:solidFill>
                  <a:latin typeface="Calibri" pitchFamily="34" charset="0"/>
                  <a:cs typeface="Arial" pitchFamily="34" charset="0"/>
                </a:rPr>
                <a:t> </a:t>
              </a:r>
              <a:r>
                <a:rPr lang="nl-NL" altLang="nl-BE" sz="1200" b="1" i="1" dirty="0" err="1">
                  <a:solidFill>
                    <a:srgbClr val="777777"/>
                  </a:solidFill>
                  <a:latin typeface="Calibri" pitchFamily="34" charset="0"/>
                  <a:cs typeface="Arial" pitchFamily="34" charset="0"/>
                </a:rPr>
                <a:t>hébergées</a:t>
              </a:r>
              <a:r>
                <a:rPr lang="nl-NL" altLang="nl-BE" sz="1200" b="1" i="1" dirty="0">
                  <a:solidFill>
                    <a:srgbClr val="777777"/>
                  </a:solidFill>
                  <a:latin typeface="Calibri" pitchFamily="34" charset="0"/>
                  <a:cs typeface="Arial" pitchFamily="34" charset="0"/>
                </a:rPr>
                <a:t> </a:t>
              </a:r>
              <a:r>
                <a:rPr lang="nl-NL" altLang="nl-BE" sz="1200" b="1" i="1" dirty="0" err="1">
                  <a:solidFill>
                    <a:srgbClr val="777777"/>
                  </a:solidFill>
                  <a:latin typeface="Calibri" pitchFamily="34" charset="0"/>
                  <a:cs typeface="Arial" pitchFamily="34" charset="0"/>
                </a:rPr>
                <a:t>sur</a:t>
              </a:r>
              <a:r>
                <a:rPr lang="nl-NL" altLang="nl-BE" sz="1200" b="1" i="1" dirty="0">
                  <a:solidFill>
                    <a:srgbClr val="777777"/>
                  </a:solidFill>
                  <a:latin typeface="Calibri" pitchFamily="34" charset="0"/>
                  <a:cs typeface="Arial" pitchFamily="34" charset="0"/>
                </a:rPr>
                <a:t> VLIZ</a:t>
              </a:r>
              <a:endParaRPr lang="nl-BE" altLang="nl-BE" sz="1200" dirty="0">
                <a:solidFill>
                  <a:schemeClr val="tx1"/>
                </a:solidFill>
                <a:latin typeface="Arial" pitchFamily="34" charset="0"/>
                <a:cs typeface="Arial" pitchFamily="34" charset="0"/>
              </a:endParaRPr>
            </a:p>
          </p:txBody>
        </p:sp>
        <p:sp>
          <p:nvSpPr>
            <p:cNvPr id="10" name="Text Box 43"/>
            <p:cNvSpPr txBox="1">
              <a:spLocks noChangeArrowheads="1"/>
            </p:cNvSpPr>
            <p:nvPr/>
          </p:nvSpPr>
          <p:spPr bwMode="auto">
            <a:xfrm>
              <a:off x="3131840" y="332656"/>
              <a:ext cx="2739773" cy="451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2100" b="1" dirty="0" err="1">
                  <a:solidFill>
                    <a:srgbClr val="000099"/>
                  </a:solidFill>
                  <a:latin typeface="Calibri" pitchFamily="34" charset="0"/>
                  <a:cs typeface="Arial" pitchFamily="34" charset="0"/>
                </a:rPr>
                <a:t>Plateforme</a:t>
              </a:r>
              <a:r>
                <a:rPr lang="nl-NL" altLang="nl-BE" sz="2100" b="1" dirty="0">
                  <a:solidFill>
                    <a:srgbClr val="000099"/>
                  </a:solidFill>
                  <a:latin typeface="Calibri" pitchFamily="34" charset="0"/>
                  <a:cs typeface="Arial" pitchFamily="34" charset="0"/>
                </a:rPr>
                <a:t> </a:t>
              </a:r>
              <a:r>
                <a:rPr lang="nl-NL" altLang="nl-BE" sz="2100" b="1" dirty="0" err="1">
                  <a:solidFill>
                    <a:srgbClr val="000099"/>
                  </a:solidFill>
                  <a:latin typeface="Calibri" pitchFamily="34" charset="0"/>
                  <a:cs typeface="Arial" pitchFamily="34" charset="0"/>
                </a:rPr>
                <a:t>Aphia</a:t>
              </a:r>
              <a:endParaRPr lang="nl-BE" altLang="nl-BE" sz="1350" dirty="0">
                <a:solidFill>
                  <a:schemeClr val="tx1"/>
                </a:solidFill>
                <a:latin typeface="Arial" pitchFamily="34" charset="0"/>
                <a:cs typeface="Arial" pitchFamily="34" charset="0"/>
              </a:endParaRPr>
            </a:p>
          </p:txBody>
        </p:sp>
        <p:sp>
          <p:nvSpPr>
            <p:cNvPr id="47" name="AutoShape 32"/>
            <p:cNvSpPr>
              <a:spLocks noChangeAspect="1" noChangeArrowheads="1"/>
            </p:cNvSpPr>
            <p:nvPr/>
          </p:nvSpPr>
          <p:spPr bwMode="auto">
            <a:xfrm>
              <a:off x="7638117" y="1409770"/>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49" name="AutoShape 17"/>
            <p:cNvSpPr>
              <a:spLocks noChangeArrowheads="1"/>
            </p:cNvSpPr>
            <p:nvPr/>
          </p:nvSpPr>
          <p:spPr bwMode="auto">
            <a:xfrm>
              <a:off x="6625540" y="1347855"/>
              <a:ext cx="1900043" cy="1498428"/>
            </a:xfrm>
            <a:prstGeom prst="roundRect">
              <a:avLst>
                <a:gd name="adj" fmla="val 853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50" name="AutoShape 32"/>
            <p:cNvSpPr>
              <a:spLocks noChangeAspect="1" noChangeArrowheads="1"/>
            </p:cNvSpPr>
            <p:nvPr/>
          </p:nvSpPr>
          <p:spPr bwMode="auto">
            <a:xfrm>
              <a:off x="6763372" y="1420421"/>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1" name="AutoShape 33"/>
            <p:cNvSpPr>
              <a:spLocks noChangeAspect="1" noChangeArrowheads="1"/>
            </p:cNvSpPr>
            <p:nvPr/>
          </p:nvSpPr>
          <p:spPr bwMode="auto">
            <a:xfrm>
              <a:off x="7650836" y="1892914"/>
              <a:ext cx="720000" cy="392825"/>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2" name="Text Box 36"/>
            <p:cNvSpPr txBox="1">
              <a:spLocks noChangeArrowheads="1"/>
            </p:cNvSpPr>
            <p:nvPr/>
          </p:nvSpPr>
          <p:spPr bwMode="auto">
            <a:xfrm>
              <a:off x="6625540" y="2371389"/>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thématiques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endParaRPr lang="nl-BE" altLang="nl-BE" sz="1350" dirty="0">
                <a:solidFill>
                  <a:schemeClr val="tx1"/>
                </a:solidFill>
                <a:latin typeface="Arial" pitchFamily="34" charset="0"/>
                <a:cs typeface="Arial" pitchFamily="34" charset="0"/>
              </a:endParaRPr>
            </a:p>
          </p:txBody>
        </p:sp>
        <p:sp>
          <p:nvSpPr>
            <p:cNvPr id="55" name="Text Box 42"/>
            <p:cNvSpPr txBox="1">
              <a:spLocks noChangeArrowheads="1"/>
            </p:cNvSpPr>
            <p:nvPr/>
          </p:nvSpPr>
          <p:spPr bwMode="auto">
            <a:xfrm>
              <a:off x="6922845" y="200969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99CC"/>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56" name="Text Box 56"/>
            <p:cNvSpPr txBox="1">
              <a:spLocks noChangeArrowheads="1"/>
            </p:cNvSpPr>
            <p:nvPr/>
          </p:nvSpPr>
          <p:spPr bwMode="auto">
            <a:xfrm>
              <a:off x="6763372" y="1507305"/>
              <a:ext cx="720000" cy="2270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57" name="Text Box 57"/>
            <p:cNvSpPr txBox="1">
              <a:spLocks noChangeArrowheads="1"/>
            </p:cNvSpPr>
            <p:nvPr/>
          </p:nvSpPr>
          <p:spPr bwMode="auto">
            <a:xfrm>
              <a:off x="7582921" y="2010612"/>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58" name="Text Box 56"/>
            <p:cNvSpPr txBox="1">
              <a:spLocks noChangeArrowheads="1"/>
            </p:cNvSpPr>
            <p:nvPr/>
          </p:nvSpPr>
          <p:spPr bwMode="auto">
            <a:xfrm>
              <a:off x="7596336" y="1509520"/>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a:solidFill>
                    <a:schemeClr val="tx1"/>
                  </a:solidFill>
                  <a:latin typeface="Arial" pitchFamily="34" charset="0"/>
                  <a:cs typeface="Arial" pitchFamily="34" charset="0"/>
                </a:rPr>
                <a:t>WRIMS</a:t>
              </a:r>
            </a:p>
          </p:txBody>
        </p:sp>
        <p:sp>
          <p:nvSpPr>
            <p:cNvPr id="28" name="AutoShape 7"/>
            <p:cNvSpPr>
              <a:spLocks noChangeAspect="1" noChangeArrowheads="1"/>
            </p:cNvSpPr>
            <p:nvPr/>
          </p:nvSpPr>
          <p:spPr bwMode="auto">
            <a:xfrm>
              <a:off x="2785064" y="14663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9" name="AutoShape 8"/>
            <p:cNvSpPr>
              <a:spLocks noChangeAspect="1" noChangeArrowheads="1"/>
            </p:cNvSpPr>
            <p:nvPr/>
          </p:nvSpPr>
          <p:spPr bwMode="auto">
            <a:xfrm>
              <a:off x="1849656" y="1997772"/>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0" name="AutoShape 9"/>
            <p:cNvSpPr>
              <a:spLocks noChangeAspect="1" noChangeArrowheads="1"/>
            </p:cNvSpPr>
            <p:nvPr/>
          </p:nvSpPr>
          <p:spPr bwMode="auto">
            <a:xfrm>
              <a:off x="1833872" y="1465166"/>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1" name="AutoShape 10"/>
            <p:cNvSpPr>
              <a:spLocks noChangeAspect="1" noChangeArrowheads="1"/>
            </p:cNvSpPr>
            <p:nvPr/>
          </p:nvSpPr>
          <p:spPr bwMode="auto">
            <a:xfrm>
              <a:off x="962448" y="20008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2" name="AutoShape 16"/>
            <p:cNvSpPr>
              <a:spLocks noChangeArrowheads="1"/>
            </p:cNvSpPr>
            <p:nvPr/>
          </p:nvSpPr>
          <p:spPr bwMode="auto">
            <a:xfrm>
              <a:off x="851953" y="1397818"/>
              <a:ext cx="2848346" cy="2535238"/>
            </a:xfrm>
            <a:prstGeom prst="roundRect">
              <a:avLst>
                <a:gd name="adj" fmla="val 451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37" name="Text Box 30"/>
            <p:cNvSpPr txBox="1">
              <a:spLocks noChangeArrowheads="1"/>
            </p:cNvSpPr>
            <p:nvPr/>
          </p:nvSpPr>
          <p:spPr bwMode="auto">
            <a:xfrm>
              <a:off x="913931" y="3668481"/>
              <a:ext cx="2591131" cy="403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globales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endParaRPr lang="nl-BE" altLang="nl-BE" sz="1350" dirty="0">
                <a:solidFill>
                  <a:schemeClr val="tx1"/>
                </a:solidFill>
                <a:latin typeface="Arial" pitchFamily="34" charset="0"/>
                <a:cs typeface="Arial" pitchFamily="34" charset="0"/>
              </a:endParaRPr>
            </a:p>
          </p:txBody>
        </p:sp>
        <p:sp>
          <p:nvSpPr>
            <p:cNvPr id="39" name="Text Box 44"/>
            <p:cNvSpPr txBox="1">
              <a:spLocks noChangeArrowheads="1"/>
            </p:cNvSpPr>
            <p:nvPr/>
          </p:nvSpPr>
          <p:spPr bwMode="auto">
            <a:xfrm>
              <a:off x="2692441" y="1588449"/>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40" name="Text Box 45"/>
            <p:cNvSpPr txBox="1">
              <a:spLocks noChangeArrowheads="1"/>
            </p:cNvSpPr>
            <p:nvPr/>
          </p:nvSpPr>
          <p:spPr bwMode="auto">
            <a:xfrm>
              <a:off x="880665" y="2172745"/>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Cetacea</a:t>
              </a:r>
              <a:endParaRPr lang="nl-BE" altLang="nl-BE" sz="1350" dirty="0">
                <a:solidFill>
                  <a:schemeClr val="tx1"/>
                </a:solidFill>
                <a:latin typeface="Arial" pitchFamily="34" charset="0"/>
                <a:cs typeface="Arial" pitchFamily="34" charset="0"/>
              </a:endParaRPr>
            </a:p>
          </p:txBody>
        </p:sp>
        <p:sp>
          <p:nvSpPr>
            <p:cNvPr id="41" name="Text Box 46"/>
            <p:cNvSpPr txBox="1">
              <a:spLocks noChangeArrowheads="1"/>
            </p:cNvSpPr>
            <p:nvPr/>
          </p:nvSpPr>
          <p:spPr bwMode="auto">
            <a:xfrm>
              <a:off x="1766599" y="1608757"/>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Polychaeta</a:t>
              </a:r>
              <a:endParaRPr lang="nl-BE" altLang="nl-BE" sz="1350" dirty="0">
                <a:solidFill>
                  <a:schemeClr val="tx1"/>
                </a:solidFill>
                <a:latin typeface="Arial" pitchFamily="34" charset="0"/>
                <a:cs typeface="Arial" pitchFamily="34" charset="0"/>
              </a:endParaRPr>
            </a:p>
          </p:txBody>
        </p:sp>
        <p:sp>
          <p:nvSpPr>
            <p:cNvPr id="42" name="Text Box 47"/>
            <p:cNvSpPr txBox="1">
              <a:spLocks noChangeArrowheads="1"/>
            </p:cNvSpPr>
            <p:nvPr/>
          </p:nvSpPr>
          <p:spPr bwMode="auto">
            <a:xfrm>
              <a:off x="1766401" y="2158468"/>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Hydrozoa</a:t>
              </a:r>
              <a:endParaRPr lang="nl-BE" altLang="nl-BE" sz="1350" dirty="0">
                <a:solidFill>
                  <a:schemeClr val="tx1"/>
                </a:solidFill>
                <a:latin typeface="Arial" pitchFamily="34" charset="0"/>
                <a:cs typeface="Arial" pitchFamily="34" charset="0"/>
              </a:endParaRPr>
            </a:p>
          </p:txBody>
        </p:sp>
        <p:sp>
          <p:nvSpPr>
            <p:cNvPr id="25" name="AutoShape 7"/>
            <p:cNvSpPr>
              <a:spLocks noChangeAspect="1" noChangeArrowheads="1"/>
            </p:cNvSpPr>
            <p:nvPr/>
          </p:nvSpPr>
          <p:spPr bwMode="auto">
            <a:xfrm>
              <a:off x="1857741" y="2543951"/>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6" name="Text Box 44"/>
            <p:cNvSpPr txBox="1">
              <a:spLocks noChangeArrowheads="1"/>
            </p:cNvSpPr>
            <p:nvPr/>
          </p:nvSpPr>
          <p:spPr bwMode="auto">
            <a:xfrm>
              <a:off x="1782281" y="2598916"/>
              <a:ext cx="884865" cy="407985"/>
            </a:xfrm>
            <a:prstGeom prst="rect">
              <a:avLst/>
            </a:prstGeom>
            <a:noFill/>
            <a:ln w="9525" algn="in">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6" name="Text Box 44"/>
            <p:cNvSpPr txBox="1">
              <a:spLocks noChangeArrowheads="1"/>
            </p:cNvSpPr>
            <p:nvPr/>
          </p:nvSpPr>
          <p:spPr bwMode="auto">
            <a:xfrm>
              <a:off x="907598" y="269396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IRMNG*</a:t>
              </a:r>
              <a:endParaRPr lang="nl-BE" altLang="nl-BE" sz="1350" dirty="0">
                <a:solidFill>
                  <a:schemeClr val="tx1"/>
                </a:solidFill>
                <a:latin typeface="Arial" pitchFamily="34" charset="0"/>
                <a:cs typeface="Arial" pitchFamily="34" charset="0"/>
              </a:endParaRPr>
            </a:p>
          </p:txBody>
        </p:sp>
        <p:sp>
          <p:nvSpPr>
            <p:cNvPr id="18" name="AutoShape 7"/>
            <p:cNvSpPr>
              <a:spLocks noChangeAspect="1" noChangeArrowheads="1"/>
            </p:cNvSpPr>
            <p:nvPr/>
          </p:nvSpPr>
          <p:spPr bwMode="auto">
            <a:xfrm>
              <a:off x="1874252" y="3177023"/>
              <a:ext cx="720000" cy="468001"/>
            </a:xfrm>
            <a:prstGeom prst="can">
              <a:avLst>
                <a:gd name="adj" fmla="val 25000"/>
              </a:avLst>
            </a:prstGeom>
            <a:solidFill>
              <a:srgbClr val="00B05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9" name="Text Box 44"/>
            <p:cNvSpPr txBox="1">
              <a:spLocks noChangeArrowheads="1"/>
            </p:cNvSpPr>
            <p:nvPr/>
          </p:nvSpPr>
          <p:spPr bwMode="auto">
            <a:xfrm>
              <a:off x="1802244" y="331398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Compositae</a:t>
              </a:r>
              <a:endParaRPr lang="nl-BE" altLang="nl-BE" sz="1350" dirty="0">
                <a:solidFill>
                  <a:schemeClr val="tx1"/>
                </a:solidFill>
                <a:latin typeface="Arial" pitchFamily="34" charset="0"/>
                <a:cs typeface="Arial" pitchFamily="34" charset="0"/>
              </a:endParaRPr>
            </a:p>
          </p:txBody>
        </p:sp>
        <p:sp>
          <p:nvSpPr>
            <p:cNvPr id="106" name="AutoShape 7"/>
            <p:cNvSpPr>
              <a:spLocks noChangeAspect="1" noChangeArrowheads="1"/>
            </p:cNvSpPr>
            <p:nvPr/>
          </p:nvSpPr>
          <p:spPr bwMode="auto">
            <a:xfrm>
              <a:off x="964108" y="1462600"/>
              <a:ext cx="720000" cy="468001"/>
            </a:xfrm>
            <a:prstGeom prst="can">
              <a:avLst>
                <a:gd name="adj" fmla="val 25000"/>
              </a:avLst>
            </a:prstGeom>
            <a:solidFill>
              <a:srgbClr val="0070C0">
                <a:alpha val="20000"/>
              </a:srgbClr>
            </a:solidFill>
            <a:ln w="12700" algn="ctr">
              <a:solidFill>
                <a:schemeClr val="tx2"/>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7" name="Text Box 53"/>
            <p:cNvSpPr txBox="1">
              <a:spLocks noChangeArrowheads="1"/>
            </p:cNvSpPr>
            <p:nvPr/>
          </p:nvSpPr>
          <p:spPr bwMode="auto">
            <a:xfrm>
              <a:off x="913931" y="161612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WoRMS</a:t>
              </a:r>
              <a:endParaRPr lang="nl-BE" altLang="nl-BE" sz="1350" dirty="0">
                <a:solidFill>
                  <a:schemeClr val="tx1"/>
                </a:solidFill>
                <a:latin typeface="Arial" pitchFamily="34" charset="0"/>
                <a:cs typeface="Arial" pitchFamily="34" charset="0"/>
              </a:endParaRPr>
            </a:p>
          </p:txBody>
        </p:sp>
        <p:cxnSp>
          <p:nvCxnSpPr>
            <p:cNvPr id="112" name="Straight Connector 111"/>
            <p:cNvCxnSpPr>
              <a:stCxn id="5" idx="2"/>
            </p:cNvCxnSpPr>
            <p:nvPr/>
          </p:nvCxnSpPr>
          <p:spPr>
            <a:xfrm>
              <a:off x="4501727" y="892682"/>
              <a:ext cx="2200227" cy="527739"/>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5" idx="2"/>
            </p:cNvCxnSpPr>
            <p:nvPr/>
          </p:nvCxnSpPr>
          <p:spPr>
            <a:xfrm flipH="1">
              <a:off x="2701434" y="892682"/>
              <a:ext cx="1800293" cy="505136"/>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5" idx="2"/>
            </p:cNvCxnSpPr>
            <p:nvPr/>
          </p:nvCxnSpPr>
          <p:spPr>
            <a:xfrm>
              <a:off x="4501727" y="892682"/>
              <a:ext cx="34494" cy="90810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Text Box 41"/>
            <p:cNvSpPr txBox="1">
              <a:spLocks noChangeArrowheads="1"/>
            </p:cNvSpPr>
            <p:nvPr/>
          </p:nvSpPr>
          <p:spPr bwMode="auto">
            <a:xfrm>
              <a:off x="2785064" y="217555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70C0"/>
                  </a:solidFill>
                  <a:latin typeface="Calibri" pitchFamily="34" charset="0"/>
                  <a:cs typeface="Arial" pitchFamily="34" charset="0"/>
                </a:rPr>
                <a:t>...</a:t>
              </a:r>
              <a:endParaRPr lang="nl-BE" altLang="nl-BE" sz="1350" dirty="0">
                <a:solidFill>
                  <a:srgbClr val="0070C0"/>
                </a:solidFill>
                <a:latin typeface="Arial" pitchFamily="34" charset="0"/>
                <a:cs typeface="Arial" pitchFamily="34" charset="0"/>
              </a:endParaRPr>
            </a:p>
          </p:txBody>
        </p:sp>
        <p:sp>
          <p:nvSpPr>
            <p:cNvPr id="135" name="Line 29"/>
            <p:cNvSpPr>
              <a:spLocks noChangeShapeType="1"/>
            </p:cNvSpPr>
            <p:nvPr/>
          </p:nvSpPr>
          <p:spPr bwMode="auto">
            <a:xfrm flipV="1">
              <a:off x="4723856" y="4072000"/>
              <a:ext cx="0" cy="564675"/>
            </a:xfrm>
            <a:prstGeom prst="line">
              <a:avLst/>
            </a:prstGeom>
            <a:noFill/>
            <a:ln w="12700" algn="ctr">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AutoShape 7"/>
            <p:cNvSpPr>
              <a:spLocks noChangeAspect="1" noChangeArrowheads="1"/>
            </p:cNvSpPr>
            <p:nvPr/>
          </p:nvSpPr>
          <p:spPr bwMode="auto">
            <a:xfrm>
              <a:off x="2732450" y="2543132"/>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94" name="Text Box 44"/>
            <p:cNvSpPr txBox="1">
              <a:spLocks noChangeArrowheads="1"/>
            </p:cNvSpPr>
            <p:nvPr/>
          </p:nvSpPr>
          <p:spPr bwMode="auto">
            <a:xfrm>
              <a:off x="2679023" y="2668193"/>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Isopoda</a:t>
              </a:r>
              <a:endParaRPr lang="nl-BE" altLang="nl-BE" sz="1350" dirty="0">
                <a:solidFill>
                  <a:schemeClr val="tx1"/>
                </a:solidFill>
                <a:latin typeface="Arial" pitchFamily="34" charset="0"/>
                <a:cs typeface="Arial" pitchFamily="34" charset="0"/>
              </a:endParaRPr>
            </a:p>
          </p:txBody>
        </p:sp>
        <p:sp>
          <p:nvSpPr>
            <p:cNvPr id="99" name="Text Box 41"/>
            <p:cNvSpPr txBox="1">
              <a:spLocks noChangeArrowheads="1"/>
            </p:cNvSpPr>
            <p:nvPr/>
          </p:nvSpPr>
          <p:spPr bwMode="auto">
            <a:xfrm>
              <a:off x="3241420" y="301366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chemeClr val="accent6"/>
                  </a:solidFill>
                  <a:latin typeface="Calibri" pitchFamily="34" charset="0"/>
                  <a:cs typeface="Arial" pitchFamily="34" charset="0"/>
                </a:rPr>
                <a:t>...</a:t>
              </a:r>
              <a:endParaRPr lang="nl-BE" altLang="nl-BE" sz="1350" dirty="0">
                <a:solidFill>
                  <a:schemeClr val="accent6"/>
                </a:solidFill>
                <a:latin typeface="Arial" pitchFamily="34" charset="0"/>
                <a:cs typeface="Arial" pitchFamily="34" charset="0"/>
              </a:endParaRPr>
            </a:p>
          </p:txBody>
        </p:sp>
        <p:sp>
          <p:nvSpPr>
            <p:cNvPr id="103" name="AutoShape 7"/>
            <p:cNvSpPr>
              <a:spLocks noChangeAspect="1" noChangeArrowheads="1"/>
            </p:cNvSpPr>
            <p:nvPr/>
          </p:nvSpPr>
          <p:spPr bwMode="auto">
            <a:xfrm>
              <a:off x="983606" y="3203520"/>
              <a:ext cx="720000" cy="468001"/>
            </a:xfrm>
            <a:prstGeom prst="can">
              <a:avLst>
                <a:gd name="adj" fmla="val 25000"/>
              </a:avLst>
            </a:prstGeom>
            <a:solidFill>
              <a:srgbClr val="FFFF00">
                <a:alpha val="26000"/>
              </a:srgb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9" name="Text Box 44"/>
            <p:cNvSpPr txBox="1">
              <a:spLocks noChangeArrowheads="1"/>
            </p:cNvSpPr>
            <p:nvPr/>
          </p:nvSpPr>
          <p:spPr bwMode="auto">
            <a:xfrm>
              <a:off x="930179" y="332858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cs typeface="Arial" pitchFamily="34" charset="0"/>
                </a:rPr>
                <a:t>FreshGen</a:t>
              </a:r>
              <a:endParaRPr lang="nl-BE" altLang="nl-BE" sz="900" dirty="0">
                <a:solidFill>
                  <a:schemeClr val="tx1"/>
                </a:solidFill>
                <a:cs typeface="Arial" pitchFamily="34" charset="0"/>
              </a:endParaRPr>
            </a:p>
          </p:txBody>
        </p:sp>
      </p:grpSp>
      <p:sp>
        <p:nvSpPr>
          <p:cNvPr id="6" name="TextBox 5"/>
          <p:cNvSpPr txBox="1"/>
          <p:nvPr/>
        </p:nvSpPr>
        <p:spPr>
          <a:xfrm>
            <a:off x="5720235" y="4792315"/>
            <a:ext cx="2029100" cy="253916"/>
          </a:xfrm>
          <a:prstGeom prst="rect">
            <a:avLst/>
          </a:prstGeom>
          <a:noFill/>
        </p:spPr>
        <p:txBody>
          <a:bodyPr wrap="square" rtlCol="0">
            <a:spAutoFit/>
          </a:bodyPr>
          <a:lstStyle/>
          <a:p>
            <a:pPr algn="r"/>
            <a:r>
              <a:rPr lang="nl-BE" sz="1050" i="1" dirty="0"/>
              <a:t>Vandepitte et al., 2015</a:t>
            </a:r>
          </a:p>
        </p:txBody>
      </p:sp>
      <p:sp>
        <p:nvSpPr>
          <p:cNvPr id="81" name="TextBox 80">
            <a:extLst>
              <a:ext uri="{FF2B5EF4-FFF2-40B4-BE49-F238E27FC236}">
                <a16:creationId xmlns:a16="http://schemas.microsoft.com/office/drawing/2014/main" id="{BBACA3EA-27D8-4FC1-86A3-EF8DFADF3EF6}"/>
              </a:ext>
            </a:extLst>
          </p:cNvPr>
          <p:cNvSpPr txBox="1"/>
          <p:nvPr/>
        </p:nvSpPr>
        <p:spPr>
          <a:xfrm>
            <a:off x="748058" y="4686691"/>
            <a:ext cx="4572000" cy="369332"/>
          </a:xfrm>
          <a:prstGeom prst="rect">
            <a:avLst/>
          </a:prstGeom>
          <a:noFill/>
        </p:spPr>
        <p:txBody>
          <a:bodyPr wrap="square">
            <a:spAutoFit/>
          </a:bodyPr>
          <a:lstStyle/>
          <a:p>
            <a:r>
              <a:rPr lang="en-CA" sz="1800" i="0" strike="noStrike" dirty="0">
                <a:solidFill>
                  <a:schemeClr val="tx1">
                    <a:lumMod val="50000"/>
                    <a:lumOff val="50000"/>
                  </a:schemeClr>
                </a:solidFill>
                <a:effectLst/>
                <a:latin typeface="+mn-lt"/>
              </a:rPr>
              <a:t>DOI: 10.3390/jmse3041448</a:t>
            </a:r>
            <a:endParaRPr lang="en-CA" sz="1800" dirty="0">
              <a:solidFill>
                <a:schemeClr val="tx1">
                  <a:lumMod val="50000"/>
                  <a:lumOff val="50000"/>
                </a:schemeClr>
              </a:solidFill>
              <a:latin typeface="+mn-lt"/>
            </a:endParaRPr>
          </a:p>
        </p:txBody>
      </p:sp>
    </p:spTree>
    <p:extLst>
      <p:ext uri="{BB962C8B-B14F-4D97-AF65-F5344CB8AC3E}">
        <p14:creationId xmlns:p14="http://schemas.microsoft.com/office/powerpoint/2010/main" val="1124414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AutoShape 58"/>
          <p:cNvSpPr>
            <a:spLocks noChangeArrowheads="1"/>
          </p:cNvSpPr>
          <p:nvPr/>
        </p:nvSpPr>
        <p:spPr bwMode="auto">
          <a:xfrm>
            <a:off x="1314362" y="93515"/>
            <a:ext cx="6475697" cy="3739157"/>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5" name="Text Box 59"/>
          <p:cNvSpPr txBox="1">
            <a:spLocks noChangeArrowheads="1"/>
          </p:cNvSpPr>
          <p:nvPr/>
        </p:nvSpPr>
        <p:spPr bwMode="auto">
          <a:xfrm>
            <a:off x="6283866" y="182284"/>
            <a:ext cx="1418417" cy="176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i="1" dirty="0">
                <a:solidFill>
                  <a:srgbClr val="777777"/>
                </a:solidFill>
                <a:latin typeface="Calibri" pitchFamily="34" charset="0"/>
                <a:cs typeface="Arial" pitchFamily="34" charset="0"/>
              </a:rPr>
              <a:t>Databases </a:t>
            </a:r>
            <a:r>
              <a:rPr lang="nl-NL" altLang="nl-BE" sz="900" b="1" i="1" dirty="0" err="1">
                <a:solidFill>
                  <a:srgbClr val="777777"/>
                </a:solidFill>
                <a:latin typeface="Calibri" pitchFamily="34" charset="0"/>
                <a:cs typeface="Arial" pitchFamily="34" charset="0"/>
              </a:rPr>
              <a:t>hosted</a:t>
            </a:r>
            <a:r>
              <a:rPr lang="nl-NL" altLang="nl-BE" sz="900" b="1" i="1" dirty="0">
                <a:solidFill>
                  <a:srgbClr val="777777"/>
                </a:solidFill>
                <a:latin typeface="Calibri" pitchFamily="34" charset="0"/>
                <a:cs typeface="Arial" pitchFamily="34" charset="0"/>
              </a:rPr>
              <a:t> at VLIZ</a:t>
            </a:r>
            <a:endParaRPr lang="nl-BE" altLang="nl-BE" sz="1350" dirty="0">
              <a:solidFill>
                <a:schemeClr val="tx1"/>
              </a:solidFill>
              <a:latin typeface="Arial" pitchFamily="34" charset="0"/>
              <a:cs typeface="Arial" pitchFamily="34" charset="0"/>
            </a:endParaRPr>
          </a:p>
        </p:txBody>
      </p:sp>
      <p:sp>
        <p:nvSpPr>
          <p:cNvPr id="131" name="Flowchart: Magnetic Disk 130"/>
          <p:cNvSpPr/>
          <p:nvPr/>
        </p:nvSpPr>
        <p:spPr>
          <a:xfrm>
            <a:off x="3613258" y="148071"/>
            <a:ext cx="1847165" cy="740547"/>
          </a:xfrm>
          <a:prstGeom prst="flowChartMagneticDisk">
            <a:avLst/>
          </a:prstGeom>
          <a:gradFill>
            <a:gsLst>
              <a:gs pos="0">
                <a:schemeClr val="accent5">
                  <a:lumMod val="20000"/>
                  <a:lumOff val="80000"/>
                </a:schemeClr>
              </a:gs>
              <a:gs pos="100000">
                <a:schemeClr val="accent5">
                  <a:lumMod val="75000"/>
                </a:schemeClr>
              </a:gs>
            </a:gsLst>
          </a:gradFill>
          <a:ln w="25400">
            <a:solidFill>
              <a:srgbClr val="0084A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050"/>
          </a:p>
        </p:txBody>
      </p:sp>
      <p:sp>
        <p:nvSpPr>
          <p:cNvPr id="132" name="Text Box 43"/>
          <p:cNvSpPr txBox="1">
            <a:spLocks noChangeArrowheads="1"/>
          </p:cNvSpPr>
          <p:nvPr/>
        </p:nvSpPr>
        <p:spPr bwMode="auto">
          <a:xfrm>
            <a:off x="4021993" y="364943"/>
            <a:ext cx="1061256"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dirty="0" err="1">
                <a:solidFill>
                  <a:srgbClr val="000099"/>
                </a:solidFill>
                <a:latin typeface="Calibri" pitchFamily="34" charset="0"/>
                <a:cs typeface="Arial" pitchFamily="34" charset="0"/>
              </a:rPr>
              <a:t>Aphia</a:t>
            </a:r>
            <a:endParaRPr lang="nl-BE" altLang="nl-BE" sz="1050" dirty="0">
              <a:solidFill>
                <a:schemeClr val="tx1"/>
              </a:solidFill>
              <a:latin typeface="Arial" pitchFamily="34" charset="0"/>
              <a:cs typeface="Arial" pitchFamily="34" charset="0"/>
            </a:endParaRPr>
          </a:p>
        </p:txBody>
      </p:sp>
      <p:sp>
        <p:nvSpPr>
          <p:cNvPr id="130" name="Line 18"/>
          <p:cNvSpPr>
            <a:spLocks noChangeShapeType="1"/>
          </p:cNvSpPr>
          <p:nvPr/>
        </p:nvSpPr>
        <p:spPr bwMode="auto">
          <a:xfrm flipV="1">
            <a:off x="2220953" y="574952"/>
            <a:ext cx="1383535" cy="1103049"/>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4" name="TextBox 3"/>
          <p:cNvSpPr txBox="1"/>
          <p:nvPr/>
        </p:nvSpPr>
        <p:spPr>
          <a:xfrm>
            <a:off x="1175656" y="4184240"/>
            <a:ext cx="2120997" cy="415498"/>
          </a:xfrm>
          <a:prstGeom prst="rect">
            <a:avLst/>
          </a:prstGeom>
          <a:noFill/>
        </p:spPr>
        <p:txBody>
          <a:bodyPr wrap="square" rtlCol="0">
            <a:spAutoFit/>
          </a:bodyPr>
          <a:lstStyle/>
          <a:p>
            <a:r>
              <a:rPr lang="nl-BE" sz="1050" b="1" dirty="0"/>
              <a:t>La </a:t>
            </a:r>
            <a:r>
              <a:rPr lang="nl-BE" sz="1050" b="1" dirty="0" err="1"/>
              <a:t>structure</a:t>
            </a:r>
            <a:r>
              <a:rPr lang="nl-BE" sz="1050" b="1" dirty="0"/>
              <a:t> du </a:t>
            </a:r>
            <a:r>
              <a:rPr lang="nl-BE" sz="1050" b="1" dirty="0" err="1"/>
              <a:t>WoRMS</a:t>
            </a:r>
            <a:endParaRPr lang="nl-BE" sz="1050" b="1" dirty="0"/>
          </a:p>
          <a:p>
            <a:r>
              <a:rPr lang="nl-BE" sz="1050" b="1" dirty="0" err="1"/>
              <a:t>Un</a:t>
            </a:r>
            <a:r>
              <a:rPr lang="nl-BE" sz="1050" b="1" dirty="0"/>
              <a:t> </a:t>
            </a:r>
            <a:r>
              <a:rPr lang="nl-BE" sz="1050" b="1" dirty="0" err="1"/>
              <a:t>exemple</a:t>
            </a:r>
            <a:r>
              <a:rPr lang="nl-BE" sz="1050" b="1" dirty="0"/>
              <a:t>…</a:t>
            </a:r>
          </a:p>
        </p:txBody>
      </p:sp>
      <p:sp>
        <p:nvSpPr>
          <p:cNvPr id="137" name="Text Box 43"/>
          <p:cNvSpPr txBox="1">
            <a:spLocks noChangeArrowheads="1"/>
          </p:cNvSpPr>
          <p:nvPr/>
        </p:nvSpPr>
        <p:spPr bwMode="auto">
          <a:xfrm>
            <a:off x="3613259" y="572762"/>
            <a:ext cx="1847164"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i="1" dirty="0" err="1">
                <a:solidFill>
                  <a:srgbClr val="000099"/>
                </a:solidFill>
                <a:latin typeface="Calibri" pitchFamily="34" charset="0"/>
                <a:cs typeface="Arial" pitchFamily="34" charset="0"/>
              </a:rPr>
              <a:t>Haliclona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Soestella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xena</a:t>
            </a:r>
            <a:endParaRPr lang="nl-BE" altLang="nl-BE" sz="1050" i="1" dirty="0">
              <a:solidFill>
                <a:schemeClr val="tx1"/>
              </a:solidFill>
              <a:latin typeface="Arial" pitchFamily="34" charset="0"/>
              <a:cs typeface="Arial" pitchFamily="34" charset="0"/>
            </a:endParaRPr>
          </a:p>
        </p:txBody>
      </p:sp>
      <p:grpSp>
        <p:nvGrpSpPr>
          <p:cNvPr id="6" name="Group 5"/>
          <p:cNvGrpSpPr/>
          <p:nvPr/>
        </p:nvGrpSpPr>
        <p:grpSpPr>
          <a:xfrm>
            <a:off x="3613258" y="784962"/>
            <a:ext cx="1847165" cy="947613"/>
            <a:chOff x="3293678" y="1046616"/>
            <a:chExt cx="2462886" cy="1263484"/>
          </a:xfrm>
        </p:grpSpPr>
        <p:grpSp>
          <p:nvGrpSpPr>
            <p:cNvPr id="146" name="Group 145"/>
            <p:cNvGrpSpPr/>
            <p:nvPr/>
          </p:nvGrpSpPr>
          <p:grpSpPr>
            <a:xfrm>
              <a:off x="3293678" y="1046616"/>
              <a:ext cx="2462886" cy="1263484"/>
              <a:chOff x="3293678" y="1046616"/>
              <a:chExt cx="2462886" cy="1263484"/>
            </a:xfrm>
          </p:grpSpPr>
          <p:sp>
            <p:nvSpPr>
              <p:cNvPr id="68" name="AutoShape 2"/>
              <p:cNvSpPr>
                <a:spLocks noChangeArrowheads="1"/>
              </p:cNvSpPr>
              <p:nvPr/>
            </p:nvSpPr>
            <p:spPr bwMode="auto">
              <a:xfrm>
                <a:off x="3528863" y="1279704"/>
                <a:ext cx="2003616" cy="1030396"/>
              </a:xfrm>
              <a:prstGeom prst="can">
                <a:avLst>
                  <a:gd name="adj" fmla="val 25000"/>
                </a:avLst>
              </a:prstGeom>
              <a:solidFill>
                <a:srgbClr val="000099">
                  <a:alpha val="20000"/>
                </a:srgbClr>
              </a:solidFill>
              <a:ln w="19050">
                <a:solidFill>
                  <a:srgbClr val="000099"/>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9" name="Text Box 43"/>
              <p:cNvSpPr txBox="1">
                <a:spLocks noChangeArrowheads="1"/>
              </p:cNvSpPr>
              <p:nvPr/>
            </p:nvSpPr>
            <p:spPr bwMode="auto">
              <a:xfrm>
                <a:off x="3821218" y="1622669"/>
                <a:ext cx="1415006" cy="5860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800" b="1" dirty="0" err="1">
                    <a:solidFill>
                      <a:srgbClr val="000099"/>
                    </a:solidFill>
                    <a:latin typeface="Calibri" pitchFamily="34" charset="0"/>
                    <a:cs typeface="Arial" pitchFamily="34" charset="0"/>
                  </a:rPr>
                  <a:t>WoRMS</a:t>
                </a:r>
                <a:endParaRPr lang="nl-BE" altLang="nl-BE" sz="1800" dirty="0">
                  <a:solidFill>
                    <a:schemeClr val="tx1"/>
                  </a:solidFill>
                  <a:latin typeface="Arial" pitchFamily="34" charset="0"/>
                  <a:cs typeface="Arial" pitchFamily="34" charset="0"/>
                </a:endParaRPr>
              </a:p>
            </p:txBody>
          </p:sp>
          <p:cxnSp>
            <p:nvCxnSpPr>
              <p:cNvPr id="138" name="Straight Connector 137"/>
              <p:cNvCxnSpPr/>
              <p:nvPr/>
            </p:nvCxnSpPr>
            <p:spPr>
              <a:xfrm>
                <a:off x="3293678" y="1056405"/>
                <a:ext cx="235185" cy="367145"/>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5560187" y="1046616"/>
                <a:ext cx="196377" cy="376933"/>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grpSp>
        <p:pic>
          <p:nvPicPr>
            <p:cNvPr id="3074"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66970" y="1494954"/>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1364062" y="1262819"/>
            <a:ext cx="2569814" cy="2121531"/>
            <a:chOff x="294749" y="1683759"/>
            <a:chExt cx="3426419" cy="2828708"/>
          </a:xfrm>
        </p:grpSpPr>
        <p:grpSp>
          <p:nvGrpSpPr>
            <p:cNvPr id="3" name="Group 2"/>
            <p:cNvGrpSpPr/>
            <p:nvPr/>
          </p:nvGrpSpPr>
          <p:grpSpPr>
            <a:xfrm>
              <a:off x="294749" y="1683759"/>
              <a:ext cx="3426419" cy="2828708"/>
              <a:chOff x="294749" y="1683759"/>
              <a:chExt cx="3426419" cy="2828708"/>
            </a:xfrm>
          </p:grpSpPr>
          <p:grpSp>
            <p:nvGrpSpPr>
              <p:cNvPr id="142" name="Group 141"/>
              <p:cNvGrpSpPr/>
              <p:nvPr/>
            </p:nvGrpSpPr>
            <p:grpSpPr>
              <a:xfrm>
                <a:off x="294749" y="1809844"/>
                <a:ext cx="3426419" cy="2702623"/>
                <a:chOff x="294749" y="1809844"/>
                <a:chExt cx="3426419" cy="2702623"/>
              </a:xfrm>
            </p:grpSpPr>
            <p:sp>
              <p:nvSpPr>
                <p:cNvPr id="73" name="AutoShape 7"/>
                <p:cNvSpPr>
                  <a:spLocks noChangeArrowheads="1"/>
                </p:cNvSpPr>
                <p:nvPr/>
              </p:nvSpPr>
              <p:spPr bwMode="auto">
                <a:xfrm>
                  <a:off x="397399" y="2776571"/>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4" name="AutoShape 8"/>
                <p:cNvSpPr>
                  <a:spLocks noChangeArrowheads="1"/>
                </p:cNvSpPr>
                <p:nvPr/>
              </p:nvSpPr>
              <p:spPr bwMode="auto">
                <a:xfrm>
                  <a:off x="1913755" y="384334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5" name="AutoShape 9"/>
                <p:cNvSpPr>
                  <a:spLocks noChangeArrowheads="1"/>
                </p:cNvSpPr>
                <p:nvPr/>
              </p:nvSpPr>
              <p:spPr bwMode="auto">
                <a:xfrm>
                  <a:off x="1700659" y="318976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0"/>
                <p:cNvSpPr>
                  <a:spLocks noChangeArrowheads="1"/>
                </p:cNvSpPr>
                <p:nvPr/>
              </p:nvSpPr>
              <p:spPr bwMode="auto">
                <a:xfrm>
                  <a:off x="632583" y="3444444"/>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2" name="AutoShape 16"/>
                <p:cNvSpPr>
                  <a:spLocks noChangeArrowheads="1"/>
                </p:cNvSpPr>
                <p:nvPr/>
              </p:nvSpPr>
              <p:spPr bwMode="auto">
                <a:xfrm>
                  <a:off x="294749" y="1942379"/>
                  <a:ext cx="2674088" cy="2548054"/>
                </a:xfrm>
                <a:prstGeom prst="roundRect">
                  <a:avLst>
                    <a:gd name="adj" fmla="val 16667"/>
                  </a:avLst>
                </a:prstGeom>
                <a:noFill/>
                <a:ln w="12700" algn="in">
                  <a:solidFill>
                    <a:srgbClr val="0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Line 18"/>
                <p:cNvSpPr>
                  <a:spLocks noChangeShapeType="1"/>
                </p:cNvSpPr>
                <p:nvPr/>
              </p:nvSpPr>
              <p:spPr bwMode="auto">
                <a:xfrm flipV="1">
                  <a:off x="1157526" y="1809844"/>
                  <a:ext cx="2371337" cy="986218"/>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5" name="Line 19"/>
                <p:cNvSpPr>
                  <a:spLocks noChangeShapeType="1"/>
                </p:cNvSpPr>
                <p:nvPr/>
              </p:nvSpPr>
              <p:spPr bwMode="auto">
                <a:xfrm flipV="1">
                  <a:off x="1186112" y="1986558"/>
                  <a:ext cx="2342751" cy="145788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6" name="Line 20"/>
                <p:cNvSpPr>
                  <a:spLocks noChangeShapeType="1"/>
                </p:cNvSpPr>
                <p:nvPr/>
              </p:nvSpPr>
              <p:spPr bwMode="auto">
                <a:xfrm flipV="1">
                  <a:off x="2247691" y="2177565"/>
                  <a:ext cx="1296764" cy="1017402"/>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7" name="Line 21"/>
                <p:cNvSpPr>
                  <a:spLocks noChangeShapeType="1"/>
                </p:cNvSpPr>
                <p:nvPr/>
              </p:nvSpPr>
              <p:spPr bwMode="auto">
                <a:xfrm flipV="1">
                  <a:off x="2601118" y="2237336"/>
                  <a:ext cx="1120050" cy="162030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6" name="Text Box 30"/>
                <p:cNvSpPr txBox="1">
                  <a:spLocks noChangeArrowheads="1"/>
                </p:cNvSpPr>
                <p:nvPr/>
              </p:nvSpPr>
              <p:spPr bwMode="auto">
                <a:xfrm>
                  <a:off x="296111" y="4279940"/>
                  <a:ext cx="1789289" cy="232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Global species databases</a:t>
                  </a:r>
                  <a:endParaRPr lang="nl-BE" altLang="nl-BE" sz="1350" dirty="0">
                    <a:solidFill>
                      <a:schemeClr val="tx1"/>
                    </a:solidFill>
                    <a:latin typeface="Arial" pitchFamily="34" charset="0"/>
                    <a:cs typeface="Arial" pitchFamily="34" charset="0"/>
                  </a:endParaRPr>
                </a:p>
              </p:txBody>
            </p:sp>
            <p:sp>
              <p:nvSpPr>
                <p:cNvPr id="105" name="Text Box 39"/>
                <p:cNvSpPr txBox="1">
                  <a:spLocks noChangeArrowheads="1"/>
                </p:cNvSpPr>
                <p:nvPr/>
              </p:nvSpPr>
              <p:spPr bwMode="auto">
                <a:xfrm>
                  <a:off x="1348532" y="4020063"/>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8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0" name="Text Box 44"/>
                <p:cNvSpPr txBox="1">
                  <a:spLocks noChangeArrowheads="1"/>
                </p:cNvSpPr>
                <p:nvPr/>
              </p:nvSpPr>
              <p:spPr bwMode="auto">
                <a:xfrm>
                  <a:off x="405195" y="298187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111" name="Text Box 45"/>
                <p:cNvSpPr txBox="1">
                  <a:spLocks noChangeArrowheads="1"/>
                </p:cNvSpPr>
                <p:nvPr/>
              </p:nvSpPr>
              <p:spPr bwMode="auto">
                <a:xfrm>
                  <a:off x="641679" y="3664037"/>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Cetacea</a:t>
                  </a:r>
                  <a:endParaRPr lang="nl-BE" altLang="nl-BE" sz="1350">
                    <a:solidFill>
                      <a:schemeClr val="tx1"/>
                    </a:solidFill>
                    <a:latin typeface="Arial" pitchFamily="34" charset="0"/>
                    <a:cs typeface="Arial" pitchFamily="34" charset="0"/>
                  </a:endParaRPr>
                </a:p>
              </p:txBody>
            </p:sp>
            <p:sp>
              <p:nvSpPr>
                <p:cNvPr id="112" name="Text Box 46"/>
                <p:cNvSpPr txBox="1">
                  <a:spLocks noChangeArrowheads="1"/>
                </p:cNvSpPr>
                <p:nvPr/>
              </p:nvSpPr>
              <p:spPr bwMode="auto">
                <a:xfrm>
                  <a:off x="1701959" y="3400266"/>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Polychaeta</a:t>
                  </a:r>
                  <a:endParaRPr lang="nl-BE" altLang="nl-BE" sz="1350">
                    <a:solidFill>
                      <a:schemeClr val="tx1"/>
                    </a:solidFill>
                    <a:latin typeface="Arial" pitchFamily="34" charset="0"/>
                    <a:cs typeface="Arial" pitchFamily="34" charset="0"/>
                  </a:endParaRPr>
                </a:p>
              </p:txBody>
            </p:sp>
            <p:sp>
              <p:nvSpPr>
                <p:cNvPr id="113" name="Text Box 47"/>
                <p:cNvSpPr txBox="1">
                  <a:spLocks noChangeArrowheads="1"/>
                </p:cNvSpPr>
                <p:nvPr/>
              </p:nvSpPr>
              <p:spPr bwMode="auto">
                <a:xfrm>
                  <a:off x="1908557" y="404864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Hydrozoa</a:t>
                  </a:r>
                  <a:endParaRPr lang="nl-BE" altLang="nl-BE" sz="1350">
                    <a:solidFill>
                      <a:schemeClr val="tx1"/>
                    </a:solidFill>
                    <a:latin typeface="Arial" pitchFamily="34" charset="0"/>
                    <a:cs typeface="Arial" pitchFamily="34" charset="0"/>
                  </a:endParaRPr>
                </a:p>
              </p:txBody>
            </p:sp>
          </p:grpSp>
          <p:grpSp>
            <p:nvGrpSpPr>
              <p:cNvPr id="2" name="Group 1"/>
              <p:cNvGrpSpPr/>
              <p:nvPr/>
            </p:nvGrpSpPr>
            <p:grpSpPr>
              <a:xfrm>
                <a:off x="535221" y="1683759"/>
                <a:ext cx="2993642" cy="895309"/>
                <a:chOff x="535221" y="1683759"/>
                <a:chExt cx="2993642" cy="895309"/>
              </a:xfrm>
            </p:grpSpPr>
            <p:sp>
              <p:nvSpPr>
                <p:cNvPr id="127" name="AutoShape 7"/>
                <p:cNvSpPr>
                  <a:spLocks noChangeArrowheads="1"/>
                </p:cNvSpPr>
                <p:nvPr/>
              </p:nvSpPr>
              <p:spPr bwMode="auto">
                <a:xfrm>
                  <a:off x="535221" y="2004749"/>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8" name="Text Box 44"/>
                <p:cNvSpPr txBox="1">
                  <a:spLocks noChangeArrowheads="1"/>
                </p:cNvSpPr>
                <p:nvPr/>
              </p:nvSpPr>
              <p:spPr bwMode="auto">
                <a:xfrm>
                  <a:off x="536813" y="2126343"/>
                  <a:ext cx="884865" cy="407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29" name="Line 18"/>
                <p:cNvSpPr>
                  <a:spLocks noChangeShapeType="1"/>
                </p:cNvSpPr>
                <p:nvPr/>
              </p:nvSpPr>
              <p:spPr bwMode="auto">
                <a:xfrm flipV="1">
                  <a:off x="1421678" y="1683759"/>
                  <a:ext cx="2107185" cy="556423"/>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0"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9113" y="2581030"/>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817768" y="1622454"/>
            <a:ext cx="2902151" cy="2143951"/>
            <a:chOff x="4899690" y="2163271"/>
            <a:chExt cx="3869535" cy="2858601"/>
          </a:xfrm>
        </p:grpSpPr>
        <p:grpSp>
          <p:nvGrpSpPr>
            <p:cNvPr id="143" name="Group 142"/>
            <p:cNvGrpSpPr/>
            <p:nvPr/>
          </p:nvGrpSpPr>
          <p:grpSpPr>
            <a:xfrm>
              <a:off x="4899690" y="2163271"/>
              <a:ext cx="3869535" cy="2858601"/>
              <a:chOff x="4899690" y="2163271"/>
              <a:chExt cx="3869535" cy="2858601"/>
            </a:xfrm>
          </p:grpSpPr>
          <p:sp>
            <p:nvSpPr>
              <p:cNvPr id="69" name="AutoShape 3"/>
              <p:cNvSpPr>
                <a:spLocks noChangeArrowheads="1"/>
              </p:cNvSpPr>
              <p:nvPr/>
            </p:nvSpPr>
            <p:spPr bwMode="auto">
              <a:xfrm>
                <a:off x="7616657" y="3285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0" name="AutoShape 4"/>
              <p:cNvSpPr>
                <a:spLocks noChangeArrowheads="1"/>
              </p:cNvSpPr>
              <p:nvPr/>
            </p:nvSpPr>
            <p:spPr bwMode="auto">
              <a:xfrm>
                <a:off x="6044429" y="4366993"/>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1" name="AutoShape 5"/>
              <p:cNvSpPr>
                <a:spLocks noChangeArrowheads="1"/>
              </p:cNvSpPr>
              <p:nvPr/>
            </p:nvSpPr>
            <p:spPr bwMode="auto">
              <a:xfrm>
                <a:off x="6201651" y="3693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2" name="AutoShape 6"/>
              <p:cNvSpPr>
                <a:spLocks noChangeArrowheads="1"/>
              </p:cNvSpPr>
              <p:nvPr/>
            </p:nvSpPr>
            <p:spPr bwMode="auto">
              <a:xfrm>
                <a:off x="7380173" y="3949897"/>
                <a:ext cx="884865" cy="575618"/>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8" name="Line 22"/>
              <p:cNvSpPr>
                <a:spLocks noChangeShapeType="1"/>
              </p:cNvSpPr>
              <p:nvPr/>
            </p:nvSpPr>
            <p:spPr bwMode="auto">
              <a:xfrm flipH="1" flipV="1">
                <a:off x="5518186" y="2163271"/>
                <a:ext cx="2519464" cy="1120052"/>
              </a:xfrm>
              <a:prstGeom prst="line">
                <a:avLst/>
              </a:prstGeom>
              <a:noFill/>
              <a:ln w="127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9" name="Line 23"/>
              <p:cNvSpPr>
                <a:spLocks noChangeShapeType="1"/>
              </p:cNvSpPr>
              <p:nvPr/>
            </p:nvSpPr>
            <p:spPr bwMode="auto">
              <a:xfrm flipH="1" flipV="1">
                <a:off x="5267410" y="2251628"/>
                <a:ext cx="2328458" cy="1708664"/>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Line 24"/>
              <p:cNvSpPr>
                <a:spLocks noChangeShapeType="1"/>
              </p:cNvSpPr>
              <p:nvPr/>
            </p:nvSpPr>
            <p:spPr bwMode="auto">
              <a:xfrm flipH="1" flipV="1">
                <a:off x="5060811" y="2281514"/>
                <a:ext cx="1208407" cy="1443593"/>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1" name="Line 25"/>
              <p:cNvSpPr>
                <a:spLocks noChangeShapeType="1"/>
              </p:cNvSpPr>
              <p:nvPr/>
            </p:nvSpPr>
            <p:spPr bwMode="auto">
              <a:xfrm flipH="1" flipV="1">
                <a:off x="4899690" y="2295807"/>
                <a:ext cx="1192815" cy="2106269"/>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0" name="AutoShape 34"/>
              <p:cNvSpPr>
                <a:spLocks noChangeArrowheads="1"/>
              </p:cNvSpPr>
              <p:nvPr/>
            </p:nvSpPr>
            <p:spPr bwMode="auto">
              <a:xfrm>
                <a:off x="5871613" y="3223552"/>
                <a:ext cx="2754648" cy="1798320"/>
              </a:xfrm>
              <a:prstGeom prst="roundRect">
                <a:avLst>
                  <a:gd name="adj" fmla="val 16667"/>
                </a:avLst>
              </a:prstGeom>
              <a:noFill/>
              <a:ln w="12700" algn="in">
                <a:solidFill>
                  <a:srgbClr val="800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1" name="Text Box 35"/>
              <p:cNvSpPr txBox="1">
                <a:spLocks noChangeArrowheads="1"/>
              </p:cNvSpPr>
              <p:nvPr/>
            </p:nvSpPr>
            <p:spPr bwMode="auto">
              <a:xfrm>
                <a:off x="6896844" y="4793184"/>
                <a:ext cx="1872381" cy="2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Regional</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7" name="Text Box 41"/>
              <p:cNvSpPr txBox="1">
                <a:spLocks noChangeArrowheads="1"/>
              </p:cNvSpPr>
              <p:nvPr/>
            </p:nvSpPr>
            <p:spPr bwMode="auto">
              <a:xfrm>
                <a:off x="7094313" y="4578789"/>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8" name="Text Box 52"/>
              <p:cNvSpPr txBox="1">
                <a:spLocks noChangeArrowheads="1"/>
              </p:cNvSpPr>
              <p:nvPr/>
            </p:nvSpPr>
            <p:spPr bwMode="auto">
              <a:xfrm>
                <a:off x="7389268" y="4166891"/>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ERMS</a:t>
                </a:r>
                <a:endParaRPr lang="nl-BE" altLang="nl-BE" sz="1350">
                  <a:solidFill>
                    <a:schemeClr val="tx1"/>
                  </a:solidFill>
                  <a:latin typeface="Arial" pitchFamily="34" charset="0"/>
                  <a:cs typeface="Arial" pitchFamily="34" charset="0"/>
                </a:endParaRPr>
              </a:p>
            </p:txBody>
          </p:sp>
          <p:sp>
            <p:nvSpPr>
              <p:cNvPr id="119" name="Text Box 53"/>
              <p:cNvSpPr txBox="1">
                <a:spLocks noChangeArrowheads="1"/>
              </p:cNvSpPr>
              <p:nvPr/>
            </p:nvSpPr>
            <p:spPr bwMode="auto">
              <a:xfrm>
                <a:off x="6210747" y="3899222"/>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120" name="Text Box 54"/>
              <p:cNvSpPr txBox="1">
                <a:spLocks noChangeArrowheads="1"/>
              </p:cNvSpPr>
              <p:nvPr/>
            </p:nvSpPr>
            <p:spPr bwMode="auto">
              <a:xfrm>
                <a:off x="6041830" y="4585286"/>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RAMS</a:t>
                </a:r>
                <a:endParaRPr lang="nl-BE" altLang="nl-BE" sz="1350">
                  <a:solidFill>
                    <a:schemeClr val="tx1"/>
                  </a:solidFill>
                  <a:latin typeface="Arial" pitchFamily="34" charset="0"/>
                  <a:cs typeface="Arial" pitchFamily="34" charset="0"/>
                </a:endParaRPr>
              </a:p>
            </p:txBody>
          </p:sp>
          <p:sp>
            <p:nvSpPr>
              <p:cNvPr id="121" name="Text Box 55"/>
              <p:cNvSpPr txBox="1">
                <a:spLocks noChangeArrowheads="1"/>
              </p:cNvSpPr>
              <p:nvPr/>
            </p:nvSpPr>
            <p:spPr bwMode="auto">
              <a:xfrm>
                <a:off x="7624453" y="3513311"/>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grpSp>
        <p:pic>
          <p:nvPicPr>
            <p:cNvPr id="141"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88201" y="3934082"/>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5292360" y="745867"/>
            <a:ext cx="2629446" cy="1153351"/>
            <a:chOff x="5532480" y="994489"/>
            <a:chExt cx="3505928" cy="1537801"/>
          </a:xfrm>
        </p:grpSpPr>
        <p:grpSp>
          <p:nvGrpSpPr>
            <p:cNvPr id="147" name="Group 146"/>
            <p:cNvGrpSpPr/>
            <p:nvPr/>
          </p:nvGrpSpPr>
          <p:grpSpPr>
            <a:xfrm>
              <a:off x="5532480" y="994489"/>
              <a:ext cx="3114571" cy="1537801"/>
              <a:chOff x="5532480" y="994489"/>
              <a:chExt cx="3114571" cy="1537801"/>
            </a:xfrm>
          </p:grpSpPr>
          <p:sp>
            <p:nvSpPr>
              <p:cNvPr id="133" name="AutoShape 32"/>
              <p:cNvSpPr>
                <a:spLocks noChangeArrowheads="1"/>
              </p:cNvSpPr>
              <p:nvPr/>
            </p:nvSpPr>
            <p:spPr bwMode="auto">
              <a:xfrm>
                <a:off x="7659575" y="1056405"/>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nvGrpSpPr>
              <p:cNvPr id="144" name="Group 143"/>
              <p:cNvGrpSpPr/>
              <p:nvPr/>
            </p:nvGrpSpPr>
            <p:grpSpPr>
              <a:xfrm>
                <a:off x="5532480" y="994489"/>
                <a:ext cx="3114571" cy="1537801"/>
                <a:chOff x="5532480" y="994489"/>
                <a:chExt cx="3114571" cy="1537801"/>
              </a:xfrm>
            </p:grpSpPr>
            <p:sp>
              <p:nvSpPr>
                <p:cNvPr id="83" name="AutoShape 17"/>
                <p:cNvSpPr>
                  <a:spLocks noChangeArrowheads="1"/>
                </p:cNvSpPr>
                <p:nvPr/>
              </p:nvSpPr>
              <p:spPr bwMode="auto">
                <a:xfrm>
                  <a:off x="6466721" y="994489"/>
                  <a:ext cx="2180330" cy="1537801"/>
                </a:xfrm>
                <a:prstGeom prst="roundRect">
                  <a:avLst>
                    <a:gd name="adj" fmla="val 16667"/>
                  </a:avLst>
                </a:prstGeom>
                <a:noFill/>
                <a:ln w="12700" algn="in">
                  <a:solidFill>
                    <a:srgbClr val="0099CC"/>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8" name="AutoShape 32"/>
                <p:cNvSpPr>
                  <a:spLocks noChangeArrowheads="1"/>
                </p:cNvSpPr>
                <p:nvPr/>
              </p:nvSpPr>
              <p:spPr bwMode="auto">
                <a:xfrm>
                  <a:off x="6613549" y="1423550"/>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9" name="AutoShape 33"/>
                <p:cNvSpPr>
                  <a:spLocks noChangeArrowheads="1"/>
                </p:cNvSpPr>
                <p:nvPr/>
              </p:nvSpPr>
              <p:spPr bwMode="auto">
                <a:xfrm>
                  <a:off x="7627052" y="1809844"/>
                  <a:ext cx="883566" cy="482065"/>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2" name="Text Box 36"/>
                <p:cNvSpPr txBox="1">
                  <a:spLocks noChangeArrowheads="1"/>
                </p:cNvSpPr>
                <p:nvPr/>
              </p:nvSpPr>
              <p:spPr bwMode="auto">
                <a:xfrm>
                  <a:off x="6556566" y="2295806"/>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Thematic</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3" name="Line 37"/>
                <p:cNvSpPr>
                  <a:spLocks noChangeShapeType="1"/>
                </p:cNvSpPr>
                <p:nvPr/>
              </p:nvSpPr>
              <p:spPr bwMode="auto">
                <a:xfrm flipH="1">
                  <a:off x="5532480" y="1639582"/>
                  <a:ext cx="1075872" cy="88357"/>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4" name="Line 38"/>
                <p:cNvSpPr>
                  <a:spLocks noChangeShapeType="1"/>
                </p:cNvSpPr>
                <p:nvPr/>
              </p:nvSpPr>
              <p:spPr bwMode="auto">
                <a:xfrm flipH="1" flipV="1">
                  <a:off x="5532480" y="1809844"/>
                  <a:ext cx="2091974" cy="265070"/>
                </a:xfrm>
                <a:prstGeom prst="line">
                  <a:avLst/>
                </a:prstGeom>
                <a:noFill/>
                <a:ln w="12700" algn="ctr">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8" name="Text Box 42"/>
                <p:cNvSpPr txBox="1">
                  <a:spLocks noChangeArrowheads="1"/>
                </p:cNvSpPr>
                <p:nvPr/>
              </p:nvSpPr>
              <p:spPr bwMode="auto">
                <a:xfrm>
                  <a:off x="6652530" y="204503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99CC"/>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22" name="Text Box 56"/>
                <p:cNvSpPr txBox="1">
                  <a:spLocks noChangeArrowheads="1"/>
                </p:cNvSpPr>
                <p:nvPr/>
              </p:nvSpPr>
              <p:spPr bwMode="auto">
                <a:xfrm>
                  <a:off x="6617447" y="1608408"/>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123" name="Text Box 57"/>
                <p:cNvSpPr txBox="1">
                  <a:spLocks noChangeArrowheads="1"/>
                </p:cNvSpPr>
                <p:nvPr/>
              </p:nvSpPr>
              <p:spPr bwMode="auto">
                <a:xfrm>
                  <a:off x="7624453" y="2009915"/>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134" name="Text Box 56"/>
                <p:cNvSpPr txBox="1">
                  <a:spLocks noChangeArrowheads="1"/>
                </p:cNvSpPr>
                <p:nvPr/>
              </p:nvSpPr>
              <p:spPr bwMode="auto">
                <a:xfrm>
                  <a:off x="7663473" y="1199699"/>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latin typeface="Arial" pitchFamily="34" charset="0"/>
                      <a:cs typeface="Arial" pitchFamily="34" charset="0"/>
                    </a:rPr>
                    <a:t>Introduced</a:t>
                  </a:r>
                  <a:endParaRPr lang="nl-BE" altLang="nl-BE" sz="900" dirty="0">
                    <a:solidFill>
                      <a:schemeClr val="tx1"/>
                    </a:solidFill>
                    <a:latin typeface="Arial" pitchFamily="34" charset="0"/>
                    <a:cs typeface="Arial" pitchFamily="34" charset="0"/>
                  </a:endParaRPr>
                </a:p>
              </p:txBody>
            </p:sp>
            <p:sp>
              <p:nvSpPr>
                <p:cNvPr id="135" name="Line 37"/>
                <p:cNvSpPr>
                  <a:spLocks noChangeShapeType="1"/>
                </p:cNvSpPr>
                <p:nvPr/>
              </p:nvSpPr>
              <p:spPr bwMode="auto">
                <a:xfrm flipH="1">
                  <a:off x="5560187" y="1279710"/>
                  <a:ext cx="2099387" cy="184994"/>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9"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370091" y="1134031"/>
              <a:ext cx="668317" cy="66831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aliclona xena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7859" y="200965"/>
            <a:ext cx="1617739" cy="107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26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8287" y="164099"/>
            <a:ext cx="7283152" cy="367550"/>
          </a:xfrm>
        </p:spPr>
        <p:txBody>
          <a:bodyPr/>
          <a:lstStyle/>
          <a:p>
            <a:r>
              <a:rPr lang="fr-CA" sz="2400" dirty="0" err="1"/>
              <a:t>WoRMS</a:t>
            </a:r>
            <a:r>
              <a:rPr lang="fr-CA" sz="2400" dirty="0"/>
              <a:t> – supporté par un large réseau d’éditeurs</a:t>
            </a:r>
          </a:p>
        </p:txBody>
      </p:sp>
      <p:sp>
        <p:nvSpPr>
          <p:cNvPr id="3" name="Content Placeholder 2"/>
          <p:cNvSpPr>
            <a:spLocks noGrp="1"/>
          </p:cNvSpPr>
          <p:nvPr>
            <p:ph idx="1"/>
          </p:nvPr>
        </p:nvSpPr>
        <p:spPr>
          <a:xfrm>
            <a:off x="1465312" y="573528"/>
            <a:ext cx="7283152" cy="3805070"/>
          </a:xfrm>
        </p:spPr>
        <p:txBody>
          <a:bodyPr/>
          <a:lstStyle/>
          <a:p>
            <a:r>
              <a:rPr lang="fr-CA" dirty="0"/>
              <a:t>Éditeurs de la taxonomie et des thématiques</a:t>
            </a:r>
          </a:p>
          <a:p>
            <a:pPr marL="342900" lvl="1" indent="0">
              <a:buNone/>
            </a:pPr>
            <a:r>
              <a:rPr lang="fr-CA" dirty="0"/>
              <a:t>&gt; 400 personnes              	       	       &gt; 40 pays 		                     &gt; 190 instituts</a:t>
            </a:r>
          </a:p>
        </p:txBody>
      </p:sp>
      <p:pic>
        <p:nvPicPr>
          <p:cNvPr id="6" name="Picture 5">
            <a:extLst>
              <a:ext uri="{FF2B5EF4-FFF2-40B4-BE49-F238E27FC236}">
                <a16:creationId xmlns:a16="http://schemas.microsoft.com/office/drawing/2014/main" id="{EF7B5E0E-CA2B-DE4A-AACC-9B7C88CBC973}"/>
              </a:ext>
            </a:extLst>
          </p:cNvPr>
          <p:cNvPicPr>
            <a:picLocks noChangeAspect="1"/>
          </p:cNvPicPr>
          <p:nvPr/>
        </p:nvPicPr>
        <p:blipFill>
          <a:blip r:embed="rId3"/>
          <a:stretch>
            <a:fillRect/>
          </a:stretch>
        </p:blipFill>
        <p:spPr>
          <a:xfrm>
            <a:off x="1822974" y="1139203"/>
            <a:ext cx="7093779" cy="3840198"/>
          </a:xfrm>
          <a:prstGeom prst="rect">
            <a:avLst/>
          </a:prstGeom>
        </p:spPr>
      </p:pic>
      <p:pic>
        <p:nvPicPr>
          <p:cNvPr id="5" name="Picture 4">
            <a:extLst>
              <a:ext uri="{FF2B5EF4-FFF2-40B4-BE49-F238E27FC236}">
                <a16:creationId xmlns:a16="http://schemas.microsoft.com/office/drawing/2014/main" id="{6D965895-1811-43D6-8313-7BC42B345A83}"/>
              </a:ext>
            </a:extLst>
          </p:cNvPr>
          <p:cNvPicPr>
            <a:picLocks noChangeAspect="1"/>
          </p:cNvPicPr>
          <p:nvPr/>
        </p:nvPicPr>
        <p:blipFill rotWithShape="1">
          <a:blip r:embed="rId4"/>
          <a:srcRect t="4284"/>
          <a:stretch/>
        </p:blipFill>
        <p:spPr>
          <a:xfrm>
            <a:off x="1465312" y="1107156"/>
            <a:ext cx="7648711" cy="3872245"/>
          </a:xfrm>
          <a:prstGeom prst="rect">
            <a:avLst/>
          </a:prstGeom>
        </p:spPr>
      </p:pic>
    </p:spTree>
    <p:extLst>
      <p:ext uri="{BB962C8B-B14F-4D97-AF65-F5344CB8AC3E}">
        <p14:creationId xmlns:p14="http://schemas.microsoft.com/office/powerpoint/2010/main" val="11516515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err="1"/>
              <a:t>WoRMS</a:t>
            </a:r>
            <a:r>
              <a:rPr lang="nl-BE" sz="2400" dirty="0"/>
              <a:t> - </a:t>
            </a:r>
            <a:r>
              <a:rPr lang="nl-BE" sz="2400" dirty="0" err="1"/>
              <a:t>gestion</a:t>
            </a:r>
            <a:endParaRPr lang="nl-BE" sz="2400" dirty="0"/>
          </a:p>
        </p:txBody>
      </p:sp>
      <p:sp>
        <p:nvSpPr>
          <p:cNvPr id="7" name="Content Placeholder 4"/>
          <p:cNvSpPr>
            <a:spLocks noGrp="1"/>
          </p:cNvSpPr>
          <p:nvPr>
            <p:ph idx="10"/>
          </p:nvPr>
        </p:nvSpPr>
        <p:spPr>
          <a:xfrm>
            <a:off x="2593689" y="855757"/>
            <a:ext cx="5064411" cy="3980315"/>
          </a:xfrm>
        </p:spPr>
        <p:txBody>
          <a:bodyPr/>
          <a:lstStyle/>
          <a:p>
            <a:r>
              <a:rPr lang="fr-CA" sz="1200" dirty="0"/>
              <a:t>Différents niveaux de gestion</a:t>
            </a:r>
          </a:p>
          <a:p>
            <a:pPr marL="214313" indent="-214313">
              <a:buFont typeface="Arial" pitchFamily="34" charset="0"/>
              <a:buChar char="•"/>
            </a:pPr>
            <a:r>
              <a:rPr lang="fr-CA" sz="1200" dirty="0"/>
              <a:t>Comité « Pilote » du </a:t>
            </a:r>
            <a:r>
              <a:rPr lang="fr-CA" sz="1200" dirty="0" err="1"/>
              <a:t>WoRMS</a:t>
            </a:r>
            <a:endParaRPr lang="fr-CA" sz="1200" dirty="0"/>
          </a:p>
          <a:p>
            <a:pPr marL="214313" indent="-214313">
              <a:buFont typeface="Arial" pitchFamily="34" charset="0"/>
              <a:buChar char="•"/>
            </a:pPr>
            <a:r>
              <a:rPr lang="fr-CA" sz="1200" dirty="0"/>
              <a:t>Les éditeurs de </a:t>
            </a:r>
            <a:r>
              <a:rPr lang="fr-CA" sz="1200" dirty="0" err="1"/>
              <a:t>WoRMS</a:t>
            </a:r>
            <a:endParaRPr lang="fr-CA" sz="1200" dirty="0"/>
          </a:p>
          <a:p>
            <a:pPr marL="771525" lvl="1">
              <a:buFont typeface="Arial" pitchFamily="34" charset="0"/>
              <a:buChar char="•"/>
            </a:pPr>
            <a:r>
              <a:rPr lang="fr-CA" sz="900" dirty="0"/>
              <a:t>Éditeurs en taxonomie</a:t>
            </a:r>
          </a:p>
          <a:p>
            <a:pPr marL="771525" lvl="1">
              <a:buFont typeface="Arial" pitchFamily="34" charset="0"/>
              <a:buChar char="•"/>
            </a:pPr>
            <a:r>
              <a:rPr lang="fr-CA" sz="900" dirty="0"/>
              <a:t>Éditeurs par thématique</a:t>
            </a:r>
          </a:p>
          <a:p>
            <a:pPr marL="214313" indent="-214313">
              <a:buFont typeface="Arial" pitchFamily="34" charset="0"/>
              <a:buChar char="•"/>
            </a:pPr>
            <a:r>
              <a:rPr lang="fr-CA" sz="1200" dirty="0"/>
              <a:t>Équipe de gestion de données</a:t>
            </a:r>
          </a:p>
          <a:p>
            <a:endParaRPr lang="fr-CA" sz="1200" dirty="0"/>
          </a:p>
          <a:p>
            <a:r>
              <a:rPr lang="fr-CA" sz="1200" dirty="0"/>
              <a:t>Actions éditoriales : </a:t>
            </a:r>
          </a:p>
          <a:p>
            <a:pPr marL="214313" indent="-214313">
              <a:buFont typeface="Arial" pitchFamily="34" charset="0"/>
              <a:buChar char="•"/>
            </a:pPr>
            <a:r>
              <a:rPr lang="fr-CA" sz="1200" dirty="0"/>
              <a:t>« </a:t>
            </a:r>
            <a:r>
              <a:rPr lang="fr-CA" sz="1200" i="1" dirty="0" err="1"/>
              <a:t>checked</a:t>
            </a:r>
            <a:r>
              <a:rPr lang="fr-CA" sz="1200" dirty="0"/>
              <a:t> » (provient d’un éditeur en taxonomie ou d’une base de données globales d’espèces)</a:t>
            </a:r>
          </a:p>
          <a:p>
            <a:pPr marL="214313" indent="-214313">
              <a:buFont typeface="Arial" pitchFamily="34" charset="0"/>
              <a:buChar char="•"/>
            </a:pPr>
            <a:r>
              <a:rPr lang="fr-CA" sz="1200" dirty="0"/>
              <a:t>« </a:t>
            </a:r>
            <a:r>
              <a:rPr lang="fr-CA" sz="1200" i="1" dirty="0" err="1"/>
              <a:t>trusted</a:t>
            </a:r>
            <a:r>
              <a:rPr lang="fr-CA" sz="1200" dirty="0"/>
              <a:t> » (provient d’un éditeur thématique ou d’une base de données régionale d’espèces)</a:t>
            </a:r>
          </a:p>
          <a:p>
            <a:pPr marL="214313" indent="-214313">
              <a:buFont typeface="Arial" pitchFamily="34" charset="0"/>
              <a:buChar char="•"/>
            </a:pPr>
            <a:r>
              <a:rPr lang="fr-CA" sz="1200" dirty="0"/>
              <a:t>« </a:t>
            </a:r>
            <a:r>
              <a:rPr lang="fr-CA" sz="1200" i="1" dirty="0" err="1"/>
              <a:t>unreviewed</a:t>
            </a:r>
            <a:r>
              <a:rPr lang="fr-CA" sz="1200" dirty="0"/>
              <a:t> » (provient d’une autre source)</a:t>
            </a: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01" t="25622" r="59913" b="59418"/>
          <a:stretch/>
        </p:blipFill>
        <p:spPr bwMode="auto">
          <a:xfrm>
            <a:off x="3923014" y="3730081"/>
            <a:ext cx="3947144" cy="1003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A194DC54-33D0-424B-9A72-946DF891BEEF}"/>
              </a:ext>
            </a:extLst>
          </p:cNvPr>
          <p:cNvPicPr>
            <a:picLocks noChangeAspect="1"/>
          </p:cNvPicPr>
          <p:nvPr/>
        </p:nvPicPr>
        <p:blipFill>
          <a:blip r:embed="rId4"/>
          <a:stretch>
            <a:fillRect/>
          </a:stretch>
        </p:blipFill>
        <p:spPr>
          <a:xfrm>
            <a:off x="4250650" y="3738353"/>
            <a:ext cx="3101803" cy="978125"/>
          </a:xfrm>
          <a:prstGeom prst="rect">
            <a:avLst/>
          </a:prstGeom>
        </p:spPr>
      </p:pic>
    </p:spTree>
    <p:extLst>
      <p:ext uri="{BB962C8B-B14F-4D97-AF65-F5344CB8AC3E}">
        <p14:creationId xmlns:p14="http://schemas.microsoft.com/office/powerpoint/2010/main" val="1346646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a:t>WoRMS – </a:t>
            </a:r>
            <a:r>
              <a:rPr lang="nl-BE" sz="2400" dirty="0" err="1"/>
              <a:t>ce</a:t>
            </a:r>
            <a:r>
              <a:rPr lang="nl-BE" sz="2400" dirty="0"/>
              <a:t> que </a:t>
            </a:r>
            <a:r>
              <a:rPr lang="nl-BE" sz="2400" dirty="0" err="1"/>
              <a:t>contient</a:t>
            </a:r>
            <a:r>
              <a:rPr lang="nl-BE" sz="2400" dirty="0"/>
              <a:t> </a:t>
            </a:r>
            <a:r>
              <a:rPr lang="nl-BE" sz="2400" dirty="0" err="1"/>
              <a:t>une</a:t>
            </a:r>
            <a:r>
              <a:rPr lang="nl-BE" sz="2400" dirty="0"/>
              <a:t> entrée</a:t>
            </a:r>
          </a:p>
        </p:txBody>
      </p:sp>
      <p:sp>
        <p:nvSpPr>
          <p:cNvPr id="5" name="Content Placeholder 4"/>
          <p:cNvSpPr>
            <a:spLocks noGrp="1"/>
          </p:cNvSpPr>
          <p:nvPr>
            <p:ph idx="10"/>
          </p:nvPr>
        </p:nvSpPr>
        <p:spPr>
          <a:xfrm>
            <a:off x="2593689" y="855757"/>
            <a:ext cx="5064411" cy="4287743"/>
          </a:xfrm>
        </p:spPr>
        <p:txBody>
          <a:bodyPr/>
          <a:lstStyle/>
          <a:p>
            <a:r>
              <a:rPr lang="nl-BE" dirty="0" err="1"/>
              <a:t>Aphia</a:t>
            </a:r>
            <a:r>
              <a:rPr lang="nl-BE" dirty="0"/>
              <a:t> : beaucoup plus que des </a:t>
            </a:r>
            <a:r>
              <a:rPr lang="nl-BE" dirty="0" err="1"/>
              <a:t>noms</a:t>
            </a:r>
            <a:r>
              <a:rPr lang="nl-BE" dirty="0"/>
              <a:t> de </a:t>
            </a:r>
            <a:r>
              <a:rPr lang="nl-BE" dirty="0" err="1"/>
              <a:t>taxons</a:t>
            </a:r>
            <a:r>
              <a:rPr lang="nl-BE" dirty="0"/>
              <a:t> et </a:t>
            </a:r>
            <a:r>
              <a:rPr lang="nl-BE" dirty="0" err="1"/>
              <a:t>leurs</a:t>
            </a:r>
            <a:r>
              <a:rPr lang="nl-BE" dirty="0"/>
              <a:t> relations…</a:t>
            </a:r>
          </a:p>
        </p:txBody>
      </p:sp>
      <p:grpSp>
        <p:nvGrpSpPr>
          <p:cNvPr id="6" name="Group 5"/>
          <p:cNvGrpSpPr/>
          <p:nvPr/>
        </p:nvGrpSpPr>
        <p:grpSpPr>
          <a:xfrm>
            <a:off x="2400335" y="1215639"/>
            <a:ext cx="3860045" cy="3618402"/>
            <a:chOff x="971600" y="404664"/>
            <a:chExt cx="5146726" cy="4824536"/>
          </a:xfrm>
        </p:grpSpPr>
        <p:grpSp>
          <p:nvGrpSpPr>
            <p:cNvPr id="7" name="Group 6"/>
            <p:cNvGrpSpPr/>
            <p:nvPr/>
          </p:nvGrpSpPr>
          <p:grpSpPr>
            <a:xfrm>
              <a:off x="1331640" y="674208"/>
              <a:ext cx="4444232" cy="4422955"/>
              <a:chOff x="1331640" y="674208"/>
              <a:chExt cx="4444232" cy="4422955"/>
            </a:xfrm>
          </p:grpSpPr>
          <p:grpSp>
            <p:nvGrpSpPr>
              <p:cNvPr id="9" name="Group 8"/>
              <p:cNvGrpSpPr/>
              <p:nvPr/>
            </p:nvGrpSpPr>
            <p:grpSpPr>
              <a:xfrm>
                <a:off x="1331640" y="674208"/>
                <a:ext cx="4444232" cy="4422955"/>
                <a:chOff x="1331640" y="674208"/>
                <a:chExt cx="4444232" cy="4422955"/>
              </a:xfrm>
            </p:grpSpPr>
            <p:sp>
              <p:nvSpPr>
                <p:cNvPr id="11" name="Flowchart: Magnetic Disk 10"/>
                <p:cNvSpPr/>
                <p:nvPr/>
              </p:nvSpPr>
              <p:spPr>
                <a:xfrm>
                  <a:off x="1331640" y="2060848"/>
                  <a:ext cx="1440160" cy="1016584"/>
                </a:xfrm>
                <a:prstGeom prst="flowChartMagneticDisk">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extBox 11"/>
                <p:cNvSpPr txBox="1"/>
                <p:nvPr/>
              </p:nvSpPr>
              <p:spPr>
                <a:xfrm>
                  <a:off x="1331640" y="2483604"/>
                  <a:ext cx="1440160" cy="338555"/>
                </a:xfrm>
                <a:prstGeom prst="rect">
                  <a:avLst/>
                </a:prstGeom>
                <a:noFill/>
              </p:spPr>
              <p:txBody>
                <a:bodyPr wrap="square" rtlCol="0">
                  <a:spAutoFit/>
                </a:bodyPr>
                <a:lstStyle/>
                <a:p>
                  <a:pPr algn="ctr"/>
                  <a:r>
                    <a:rPr lang="nl-BE" sz="1050" dirty="0" err="1"/>
                    <a:t>Aphia</a:t>
                  </a:r>
                  <a:endParaRPr lang="nl-BE" sz="1050" dirty="0"/>
                </a:p>
              </p:txBody>
            </p:sp>
            <p:sp>
              <p:nvSpPr>
                <p:cNvPr id="13" name="TextBox 12"/>
                <p:cNvSpPr txBox="1"/>
                <p:nvPr/>
              </p:nvSpPr>
              <p:spPr>
                <a:xfrm>
                  <a:off x="3041831" y="712680"/>
                  <a:ext cx="2106235" cy="338555"/>
                </a:xfrm>
                <a:prstGeom prst="rect">
                  <a:avLst/>
                </a:prstGeom>
                <a:noFill/>
              </p:spPr>
              <p:txBody>
                <a:bodyPr wrap="square" rtlCol="0">
                  <a:spAutoFit/>
                </a:bodyPr>
                <a:lstStyle/>
                <a:p>
                  <a:r>
                    <a:rPr lang="nl-BE" sz="1050" dirty="0"/>
                    <a:t>Taxonomie</a:t>
                  </a:r>
                </a:p>
              </p:txBody>
            </p:sp>
            <p:sp>
              <p:nvSpPr>
                <p:cNvPr id="14" name="TextBox 13"/>
                <p:cNvSpPr txBox="1"/>
                <p:nvPr/>
              </p:nvSpPr>
              <p:spPr>
                <a:xfrm>
                  <a:off x="4788023" y="1969094"/>
                  <a:ext cx="987849" cy="338555"/>
                </a:xfrm>
                <a:prstGeom prst="rect">
                  <a:avLst/>
                </a:prstGeom>
                <a:noFill/>
              </p:spPr>
              <p:txBody>
                <a:bodyPr wrap="square" rtlCol="0">
                  <a:spAutoFit/>
                </a:bodyPr>
                <a:lstStyle/>
                <a:p>
                  <a:r>
                    <a:rPr lang="nl-BE" sz="1050" dirty="0"/>
                    <a:t>Sources</a:t>
                  </a:r>
                </a:p>
              </p:txBody>
            </p:sp>
            <p:sp>
              <p:nvSpPr>
                <p:cNvPr id="15" name="TextBox 14"/>
                <p:cNvSpPr txBox="1"/>
                <p:nvPr/>
              </p:nvSpPr>
              <p:spPr>
                <a:xfrm>
                  <a:off x="3041831" y="1138153"/>
                  <a:ext cx="2340260" cy="338555"/>
                </a:xfrm>
                <a:prstGeom prst="rect">
                  <a:avLst/>
                </a:prstGeom>
                <a:noFill/>
              </p:spPr>
              <p:txBody>
                <a:bodyPr wrap="square" rtlCol="0">
                  <a:spAutoFit/>
                </a:bodyPr>
                <a:lstStyle/>
                <a:p>
                  <a:r>
                    <a:rPr lang="nl-BE" sz="1050" dirty="0"/>
                    <a:t>Distribution</a:t>
                  </a:r>
                </a:p>
              </p:txBody>
            </p:sp>
            <p:sp>
              <p:nvSpPr>
                <p:cNvPr id="16" name="TextBox 15"/>
                <p:cNvSpPr txBox="1"/>
                <p:nvPr/>
              </p:nvSpPr>
              <p:spPr>
                <a:xfrm>
                  <a:off x="3062541" y="1563627"/>
                  <a:ext cx="1878008" cy="338555"/>
                </a:xfrm>
                <a:prstGeom prst="rect">
                  <a:avLst/>
                </a:prstGeom>
                <a:noFill/>
              </p:spPr>
              <p:txBody>
                <a:bodyPr wrap="square" rtlCol="0">
                  <a:spAutoFit/>
                </a:bodyPr>
                <a:lstStyle/>
                <a:p>
                  <a:r>
                    <a:rPr lang="fr-CA" sz="1050" dirty="0"/>
                    <a:t>Attributs</a:t>
                  </a:r>
                </a:p>
              </p:txBody>
            </p:sp>
            <p:sp>
              <p:nvSpPr>
                <p:cNvPr id="17" name="TextBox 16"/>
                <p:cNvSpPr txBox="1"/>
                <p:nvPr/>
              </p:nvSpPr>
              <p:spPr>
                <a:xfrm>
                  <a:off x="3063523" y="3710457"/>
                  <a:ext cx="956552" cy="338555"/>
                </a:xfrm>
                <a:prstGeom prst="rect">
                  <a:avLst/>
                </a:prstGeom>
                <a:noFill/>
              </p:spPr>
              <p:txBody>
                <a:bodyPr wrap="square" rtlCol="0">
                  <a:spAutoFit/>
                </a:bodyPr>
                <a:lstStyle/>
                <a:p>
                  <a:r>
                    <a:rPr lang="nl-BE" sz="1050" dirty="0"/>
                    <a:t>Liens</a:t>
                  </a:r>
                </a:p>
              </p:txBody>
            </p:sp>
            <p:sp>
              <p:nvSpPr>
                <p:cNvPr id="18" name="TextBox 17"/>
                <p:cNvSpPr txBox="1"/>
                <p:nvPr/>
              </p:nvSpPr>
              <p:spPr>
                <a:xfrm>
                  <a:off x="3063523" y="3284984"/>
                  <a:ext cx="936104" cy="338555"/>
                </a:xfrm>
                <a:prstGeom prst="rect">
                  <a:avLst/>
                </a:prstGeom>
                <a:noFill/>
              </p:spPr>
              <p:txBody>
                <a:bodyPr wrap="square" rtlCol="0">
                  <a:spAutoFit/>
                </a:bodyPr>
                <a:lstStyle/>
                <a:p>
                  <a:r>
                    <a:rPr lang="nl-BE" sz="1050" dirty="0" err="1"/>
                    <a:t>Notes</a:t>
                  </a:r>
                  <a:endParaRPr lang="nl-BE" sz="1050" dirty="0"/>
                </a:p>
              </p:txBody>
            </p:sp>
            <p:sp>
              <p:nvSpPr>
                <p:cNvPr id="19" name="TextBox 18"/>
                <p:cNvSpPr txBox="1"/>
                <p:nvPr/>
              </p:nvSpPr>
              <p:spPr>
                <a:xfrm>
                  <a:off x="3095836" y="4150422"/>
                  <a:ext cx="1080120" cy="338555"/>
                </a:xfrm>
                <a:prstGeom prst="rect">
                  <a:avLst/>
                </a:prstGeom>
                <a:noFill/>
              </p:spPr>
              <p:txBody>
                <a:bodyPr wrap="square" rtlCol="0">
                  <a:spAutoFit/>
                </a:bodyPr>
                <a:lstStyle/>
                <a:p>
                  <a:r>
                    <a:rPr lang="nl-BE" sz="1050" dirty="0"/>
                    <a:t>Images</a:t>
                  </a:r>
                </a:p>
              </p:txBody>
            </p:sp>
            <p:sp>
              <p:nvSpPr>
                <p:cNvPr id="20" name="TextBox 19"/>
                <p:cNvSpPr txBox="1"/>
                <p:nvPr/>
              </p:nvSpPr>
              <p:spPr>
                <a:xfrm>
                  <a:off x="3062541" y="4543166"/>
                  <a:ext cx="2626447" cy="553997"/>
                </a:xfrm>
                <a:prstGeom prst="rect">
                  <a:avLst/>
                </a:prstGeom>
                <a:noFill/>
              </p:spPr>
              <p:txBody>
                <a:bodyPr wrap="square" rtlCol="0">
                  <a:spAutoFit/>
                </a:bodyPr>
                <a:lstStyle/>
                <a:p>
                  <a:r>
                    <a:rPr lang="nl-BE" sz="1050" dirty="0" err="1"/>
                    <a:t>Gestion</a:t>
                  </a:r>
                  <a:r>
                    <a:rPr lang="nl-BE" sz="1050" dirty="0"/>
                    <a:t> interne de la base de </a:t>
                  </a:r>
                  <a:r>
                    <a:rPr lang="nl-BE" sz="1050" dirty="0" err="1"/>
                    <a:t>données</a:t>
                  </a:r>
                  <a:endParaRPr lang="nl-BE" sz="1050" dirty="0"/>
                </a:p>
              </p:txBody>
            </p:sp>
            <p:sp>
              <p:nvSpPr>
                <p:cNvPr id="21" name="TextBox 20"/>
                <p:cNvSpPr txBox="1"/>
                <p:nvPr/>
              </p:nvSpPr>
              <p:spPr>
                <a:xfrm>
                  <a:off x="3062541" y="1989098"/>
                  <a:ext cx="1509459" cy="338555"/>
                </a:xfrm>
                <a:prstGeom prst="rect">
                  <a:avLst/>
                </a:prstGeom>
                <a:noFill/>
              </p:spPr>
              <p:txBody>
                <a:bodyPr wrap="square" rtlCol="0">
                  <a:spAutoFit/>
                </a:bodyPr>
                <a:lstStyle/>
                <a:p>
                  <a:r>
                    <a:rPr lang="nl-BE" sz="1050" dirty="0"/>
                    <a:t>Spécimen</a:t>
                  </a:r>
                </a:p>
              </p:txBody>
            </p:sp>
            <p:sp>
              <p:nvSpPr>
                <p:cNvPr id="22" name="TextBox 21"/>
                <p:cNvSpPr txBox="1"/>
                <p:nvPr/>
              </p:nvSpPr>
              <p:spPr>
                <a:xfrm>
                  <a:off x="3041831" y="2414572"/>
                  <a:ext cx="1855895" cy="338555"/>
                </a:xfrm>
                <a:prstGeom prst="rect">
                  <a:avLst/>
                </a:prstGeom>
                <a:noFill/>
              </p:spPr>
              <p:txBody>
                <a:bodyPr wrap="square" rtlCol="0">
                  <a:spAutoFit/>
                </a:bodyPr>
                <a:lstStyle/>
                <a:p>
                  <a:r>
                    <a:rPr lang="fr-CA" sz="1050" dirty="0"/>
                    <a:t>Noms vernaculaires</a:t>
                  </a:r>
                </a:p>
              </p:txBody>
            </p:sp>
            <p:sp>
              <p:nvSpPr>
                <p:cNvPr id="23" name="Left Brace 22"/>
                <p:cNvSpPr/>
                <p:nvPr/>
              </p:nvSpPr>
              <p:spPr>
                <a:xfrm>
                  <a:off x="2879812" y="674208"/>
                  <a:ext cx="324036" cy="41755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sp>
              <p:nvSpPr>
                <p:cNvPr id="24" name="TextBox 23"/>
                <p:cNvSpPr txBox="1"/>
                <p:nvPr/>
              </p:nvSpPr>
              <p:spPr>
                <a:xfrm>
                  <a:off x="3062636" y="2849509"/>
                  <a:ext cx="1914876" cy="338555"/>
                </a:xfrm>
                <a:prstGeom prst="rect">
                  <a:avLst/>
                </a:prstGeom>
                <a:noFill/>
              </p:spPr>
              <p:txBody>
                <a:bodyPr wrap="square" rtlCol="0">
                  <a:spAutoFit/>
                </a:bodyPr>
                <a:lstStyle/>
                <a:p>
                  <a:r>
                    <a:rPr lang="nl-BE" sz="1050" dirty="0" err="1"/>
                    <a:t>Identification</a:t>
                  </a:r>
                  <a:endParaRPr lang="nl-BE" sz="1050" dirty="0"/>
                </a:p>
              </p:txBody>
            </p:sp>
          </p:grpSp>
          <p:sp>
            <p:nvSpPr>
              <p:cNvPr id="10" name="Arc 9"/>
              <p:cNvSpPr/>
              <p:nvPr/>
            </p:nvSpPr>
            <p:spPr>
              <a:xfrm>
                <a:off x="4355976" y="730435"/>
                <a:ext cx="360040" cy="2862326"/>
              </a:xfrm>
              <a:prstGeom prst="arc">
                <a:avLst>
                  <a:gd name="adj1" fmla="val 16260388"/>
                  <a:gd name="adj2" fmla="val 528771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grpSp>
        <p:sp>
          <p:nvSpPr>
            <p:cNvPr id="8" name="Rectangle 7"/>
            <p:cNvSpPr/>
            <p:nvPr/>
          </p:nvSpPr>
          <p:spPr>
            <a:xfrm>
              <a:off x="971600" y="404664"/>
              <a:ext cx="5146726" cy="4824536"/>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grpSp>
        <p:nvGrpSpPr>
          <p:cNvPr id="27" name="Group 26"/>
          <p:cNvGrpSpPr/>
          <p:nvPr/>
        </p:nvGrpSpPr>
        <p:grpSpPr>
          <a:xfrm>
            <a:off x="4686691" y="1329612"/>
            <a:ext cx="3395699" cy="923330"/>
            <a:chOff x="4724922" y="1772816"/>
            <a:chExt cx="4527598" cy="1231106"/>
          </a:xfrm>
        </p:grpSpPr>
        <p:sp>
          <p:nvSpPr>
            <p:cNvPr id="4" name="Rectangle 3"/>
            <p:cNvSpPr/>
            <p:nvPr/>
          </p:nvSpPr>
          <p:spPr>
            <a:xfrm>
              <a:off x="6624736" y="1772816"/>
              <a:ext cx="2627784" cy="1231106"/>
            </a:xfrm>
            <a:prstGeom prst="rect">
              <a:avLst/>
            </a:prstGeom>
          </p:spPr>
          <p:txBody>
            <a:bodyPr wrap="square">
              <a:spAutoFit/>
            </a:bodyPr>
            <a:lstStyle/>
            <a:p>
              <a:endParaRPr lang="nl-BE" sz="900" dirty="0"/>
            </a:p>
            <a:p>
              <a:pPr marL="477441" lvl="1" indent="-214313">
                <a:buFont typeface="Wingdings" panose="05000000000000000000" pitchFamily="2" charset="2"/>
                <a:buChar char="ü"/>
              </a:pPr>
              <a:r>
                <a:rPr lang="nl-BE" sz="900" dirty="0"/>
                <a:t>Type </a:t>
              </a:r>
              <a:r>
                <a:rPr lang="nl-BE" sz="900" dirty="0" err="1"/>
                <a:t>d’alimentation</a:t>
              </a:r>
              <a:endParaRPr lang="nl-BE" sz="900" dirty="0"/>
            </a:p>
            <a:p>
              <a:pPr marL="477441" lvl="1" indent="-214313">
                <a:buFont typeface="Wingdings" panose="05000000000000000000" pitchFamily="2" charset="2"/>
                <a:buChar char="ü"/>
              </a:pPr>
              <a:r>
                <a:rPr lang="nl-BE" sz="900" dirty="0"/>
                <a:t>Relations </a:t>
              </a:r>
              <a:r>
                <a:rPr lang="nl-BE" sz="900" dirty="0" err="1"/>
                <a:t>hôte</a:t>
              </a:r>
              <a:r>
                <a:rPr lang="nl-BE" sz="900" dirty="0"/>
                <a:t>-parasites</a:t>
              </a:r>
            </a:p>
            <a:p>
              <a:pPr marL="477441" lvl="1" indent="-214313">
                <a:buFont typeface="Wingdings" panose="05000000000000000000" pitchFamily="2" charset="2"/>
                <a:buChar char="ü"/>
              </a:pPr>
              <a:r>
                <a:rPr lang="nl-BE" sz="900" dirty="0"/>
                <a:t>Taille</a:t>
              </a:r>
            </a:p>
            <a:p>
              <a:pPr marL="477441" lvl="1" indent="-214313">
                <a:buFont typeface="Wingdings" panose="05000000000000000000" pitchFamily="2" charset="2"/>
                <a:buChar char="ü"/>
              </a:pPr>
              <a:r>
                <a:rPr lang="nl-BE" sz="900" dirty="0" err="1"/>
                <a:t>Gamme</a:t>
              </a:r>
              <a:r>
                <a:rPr lang="nl-BE" sz="900" dirty="0"/>
                <a:t> de </a:t>
              </a:r>
              <a:r>
                <a:rPr lang="nl-BE" sz="900" dirty="0" err="1"/>
                <a:t>fossiles</a:t>
              </a:r>
              <a:endParaRPr lang="nl-BE" sz="900" dirty="0"/>
            </a:p>
            <a:p>
              <a:pPr marL="477441" lvl="1" indent="-214313">
                <a:buFont typeface="Wingdings" panose="05000000000000000000" pitchFamily="2" charset="2"/>
                <a:buChar char="ü"/>
              </a:pPr>
              <a:r>
                <a:rPr lang="nl-BE" sz="900" dirty="0"/>
                <a:t>Type de </a:t>
              </a:r>
              <a:r>
                <a:rPr lang="nl-BE" sz="900" dirty="0" err="1"/>
                <a:t>squelette</a:t>
              </a:r>
              <a:endParaRPr lang="nl-BE" sz="900" dirty="0"/>
            </a:p>
          </p:txBody>
        </p:sp>
        <p:cxnSp>
          <p:nvCxnSpPr>
            <p:cNvPr id="26" name="Straight Arrow Connector 25"/>
            <p:cNvCxnSpPr/>
            <p:nvPr/>
          </p:nvCxnSpPr>
          <p:spPr>
            <a:xfrm flipV="1">
              <a:off x="4724922" y="2372980"/>
              <a:ext cx="2223342" cy="56072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231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2"/>
          </p:nvPr>
        </p:nvSpPr>
        <p:spPr/>
        <p:txBody>
          <a:bodyPr>
            <a:normAutofit fontScale="25000" lnSpcReduction="20000"/>
          </a:bodyPr>
          <a:lstStyle/>
          <a:p>
            <a:endParaRPr lang="nl-BE"/>
          </a:p>
        </p:txBody>
      </p:sp>
      <p:sp>
        <p:nvSpPr>
          <p:cNvPr id="8" name="Title 1"/>
          <p:cNvSpPr>
            <a:spLocks noGrp="1"/>
          </p:cNvSpPr>
          <p:nvPr>
            <p:ph type="title"/>
          </p:nvPr>
        </p:nvSpPr>
        <p:spPr>
          <a:xfrm>
            <a:off x="2593689" y="314575"/>
            <a:ext cx="5064411" cy="421560"/>
          </a:xfrm>
        </p:spPr>
        <p:txBody>
          <a:bodyPr>
            <a:normAutofit/>
          </a:bodyPr>
          <a:lstStyle/>
          <a:p>
            <a:r>
              <a:rPr lang="nl-BE" sz="2400" dirty="0"/>
              <a:t>WoRMS – </a:t>
            </a:r>
            <a:r>
              <a:rPr lang="nl-BE" sz="2400" dirty="0" err="1"/>
              <a:t>ce</a:t>
            </a:r>
            <a:r>
              <a:rPr lang="nl-BE" sz="2400" dirty="0"/>
              <a:t> que </a:t>
            </a:r>
            <a:r>
              <a:rPr lang="nl-BE" sz="2400" dirty="0" err="1"/>
              <a:t>contient</a:t>
            </a:r>
            <a:r>
              <a:rPr lang="nl-BE" sz="2400" dirty="0"/>
              <a:t> </a:t>
            </a:r>
            <a:r>
              <a:rPr lang="nl-BE" sz="2400" dirty="0" err="1"/>
              <a:t>une</a:t>
            </a:r>
            <a:r>
              <a:rPr lang="nl-BE" sz="2400" dirty="0"/>
              <a:t> entrée</a:t>
            </a:r>
          </a:p>
        </p:txBody>
      </p:sp>
      <p:sp>
        <p:nvSpPr>
          <p:cNvPr id="9" name="Content Placeholder 4"/>
          <p:cNvSpPr>
            <a:spLocks noGrp="1"/>
          </p:cNvSpPr>
          <p:nvPr>
            <p:ph idx="10"/>
          </p:nvPr>
        </p:nvSpPr>
        <p:spPr>
          <a:xfrm>
            <a:off x="2170778" y="672948"/>
            <a:ext cx="5910231" cy="4287743"/>
          </a:xfrm>
        </p:spPr>
        <p:txBody>
          <a:bodyPr/>
          <a:lstStyle/>
          <a:p>
            <a:r>
              <a:rPr lang="fr-CA" sz="1400" b="1" dirty="0"/>
              <a:t>Au minimum…</a:t>
            </a:r>
          </a:p>
          <a:p>
            <a:pPr marL="428625" indent="-214313">
              <a:buFont typeface="Arial" panose="020B0604020202020204" pitchFamily="34" charset="0"/>
              <a:buChar char="•"/>
            </a:pPr>
            <a:r>
              <a:rPr lang="fr-CA" sz="1200" dirty="0">
                <a:latin typeface="+mn-lt"/>
              </a:rPr>
              <a:t>Nom de l’espèce – autorité et année de publication – classification taxonomique</a:t>
            </a:r>
          </a:p>
          <a:p>
            <a:pPr marL="428625" indent="-214313">
              <a:buFont typeface="Arial" panose="020B0604020202020204" pitchFamily="34" charset="0"/>
              <a:buChar char="•"/>
            </a:pPr>
            <a:r>
              <a:rPr lang="fr-CA" sz="1200" dirty="0">
                <a:latin typeface="+mn-lt"/>
              </a:rPr>
              <a:t>Environnement</a:t>
            </a:r>
          </a:p>
          <a:p>
            <a:pPr marL="428625" indent="-214313">
              <a:buFont typeface="Arial" panose="020B0604020202020204" pitchFamily="34" charset="0"/>
              <a:buChar char="•"/>
            </a:pPr>
            <a:r>
              <a:rPr lang="fr-CA" sz="1200" dirty="0" err="1">
                <a:latin typeface="+mn-lt"/>
              </a:rPr>
              <a:t>Status</a:t>
            </a:r>
            <a:r>
              <a:rPr lang="fr-CA" sz="1200" dirty="0">
                <a:latin typeface="+mn-lt"/>
              </a:rPr>
              <a:t> (récent – fossile – récent et fossile – accepté/non-accepté)</a:t>
            </a:r>
          </a:p>
          <a:p>
            <a:pPr marL="214313" indent="-214313">
              <a:buFontTx/>
              <a:buChar char="-"/>
            </a:pPr>
            <a:endParaRPr lang="fr-CA" sz="1200" dirty="0"/>
          </a:p>
          <a:p>
            <a:r>
              <a:rPr lang="fr-CA" sz="1400" b="1" dirty="0"/>
              <a:t>Hautement souhaité…</a:t>
            </a:r>
          </a:p>
          <a:p>
            <a:pPr marL="428625" indent="-214313">
              <a:buFont typeface="Arial" panose="020B0604020202020204" pitchFamily="34" charset="0"/>
              <a:buChar char="•"/>
            </a:pPr>
            <a:r>
              <a:rPr lang="fr-CA" sz="1200" dirty="0">
                <a:latin typeface="+mn-lt"/>
              </a:rPr>
              <a:t>Basionyme</a:t>
            </a:r>
          </a:p>
          <a:p>
            <a:pPr marL="428625" indent="-214313">
              <a:buFont typeface="Arial" panose="020B0604020202020204" pitchFamily="34" charset="0"/>
              <a:buChar char="•"/>
            </a:pPr>
            <a:r>
              <a:rPr lang="fr-CA" sz="1200" dirty="0">
                <a:latin typeface="+mn-lt"/>
              </a:rPr>
              <a:t>Source de sa publication originale</a:t>
            </a:r>
          </a:p>
          <a:p>
            <a:pPr marL="428625" indent="-214313">
              <a:buFont typeface="Arial" panose="020B0604020202020204" pitchFamily="34" charset="0"/>
              <a:buChar char="•"/>
            </a:pPr>
            <a:r>
              <a:rPr lang="fr-CA" sz="1200" dirty="0">
                <a:latin typeface="+mn-lt"/>
              </a:rPr>
              <a:t>Holotype</a:t>
            </a:r>
          </a:p>
          <a:p>
            <a:pPr lvl="1" indent="0">
              <a:buNone/>
            </a:pPr>
            <a:endParaRPr lang="fr-CA" dirty="0">
              <a:latin typeface="+mn-lt"/>
            </a:endParaRPr>
          </a:p>
          <a:p>
            <a:r>
              <a:rPr lang="fr-CA" sz="1400" b="1" dirty="0"/>
              <a:t>Optionnel</a:t>
            </a:r>
          </a:p>
          <a:p>
            <a:pPr marL="428625" indent="-214313">
              <a:buFont typeface="Arial" panose="020B0604020202020204" pitchFamily="34" charset="0"/>
              <a:buChar char="•"/>
            </a:pPr>
            <a:r>
              <a:rPr lang="fr-CA" sz="1200" dirty="0"/>
              <a:t>Synonymes additionnels, références, images, description morphologique, distribution, informations écologiques, etc.</a:t>
            </a:r>
          </a:p>
        </p:txBody>
      </p:sp>
    </p:spTree>
    <p:extLst>
      <p:ext uri="{BB962C8B-B14F-4D97-AF65-F5344CB8AC3E}">
        <p14:creationId xmlns:p14="http://schemas.microsoft.com/office/powerpoint/2010/main" val="2855924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5506" y="205978"/>
            <a:ext cx="7283152" cy="367550"/>
          </a:xfrm>
        </p:spPr>
        <p:txBody>
          <a:bodyPr/>
          <a:lstStyle/>
          <a:p>
            <a:r>
              <a:rPr lang="nl-BE" sz="2400" dirty="0" err="1"/>
              <a:t>WoRMS</a:t>
            </a:r>
            <a:r>
              <a:rPr lang="nl-BE" sz="2400" dirty="0"/>
              <a:t> – </a:t>
            </a:r>
            <a:r>
              <a:rPr lang="nl-BE" sz="2400" dirty="0" err="1"/>
              <a:t>où</a:t>
            </a:r>
            <a:r>
              <a:rPr lang="nl-BE" sz="2400" dirty="0"/>
              <a:t> en </a:t>
            </a:r>
            <a:r>
              <a:rPr lang="nl-BE" sz="2400" dirty="0" err="1"/>
              <a:t>est-ce</a:t>
            </a:r>
            <a:r>
              <a:rPr lang="nl-BE" sz="2400" dirty="0"/>
              <a:t>? </a:t>
            </a:r>
            <a:r>
              <a:rPr lang="nl-BE" sz="2400" dirty="0" err="1"/>
              <a:t>Quelques</a:t>
            </a:r>
            <a:r>
              <a:rPr lang="nl-BE" sz="2400" dirty="0"/>
              <a:t> </a:t>
            </a:r>
            <a:r>
              <a:rPr lang="nl-BE" sz="2400" dirty="0" err="1"/>
              <a:t>chiffres</a:t>
            </a:r>
            <a:r>
              <a:rPr lang="nl-BE" sz="2400" dirty="0"/>
              <a:t>…</a:t>
            </a:r>
          </a:p>
        </p:txBody>
      </p:sp>
      <p:sp>
        <p:nvSpPr>
          <p:cNvPr id="4" name="Content Placeholder 2"/>
          <p:cNvSpPr txBox="1">
            <a:spLocks/>
          </p:cNvSpPr>
          <p:nvPr/>
        </p:nvSpPr>
        <p:spPr>
          <a:xfrm>
            <a:off x="2411760" y="842750"/>
            <a:ext cx="5246340" cy="4031667"/>
          </a:xfrm>
          <a:prstGeom prst="rect">
            <a:avLst/>
          </a:prstGeom>
        </p:spPr>
        <p:txBody>
          <a:bodyPr vert="horz" lIns="68580" tIns="34290" rIns="68580" bIns="34290" rtlCol="0">
            <a:normAutofit/>
          </a:bodyPr>
          <a:lstStyle>
            <a:lvl1pPr marL="342900" indent="-342900" algn="l" defTabSz="914400" rtl="0" eaLnBrk="1" latinLnBrk="0" hangingPunct="1">
              <a:spcBef>
                <a:spcPts val="600"/>
              </a:spcBef>
              <a:buFont typeface="Arial" pitchFamily="34" charset="0"/>
              <a:buChar char="•"/>
              <a:defRPr sz="1600" b="0"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CA" sz="1200" dirty="0"/>
              <a:t>Taxonomie :</a:t>
            </a:r>
          </a:p>
          <a:p>
            <a:pPr lvl="1"/>
            <a:r>
              <a:rPr lang="fr-CA" sz="1050" dirty="0"/>
              <a:t>375 724 </a:t>
            </a:r>
            <a:r>
              <a:rPr lang="fr-CA" sz="1050" b="1" dirty="0"/>
              <a:t>espèces marines (ou non) acceptées</a:t>
            </a:r>
            <a:r>
              <a:rPr lang="fr-CA" sz="1050" dirty="0"/>
              <a:t>; parmi lesquelles 96 % sont vérifiées;</a:t>
            </a:r>
          </a:p>
          <a:p>
            <a:pPr lvl="1"/>
            <a:r>
              <a:rPr lang="fr-CA" sz="1050" dirty="0"/>
              <a:t>566 028 noms d’espèces en incluant les synonymes</a:t>
            </a:r>
          </a:p>
          <a:p>
            <a:pPr lvl="1"/>
            <a:r>
              <a:rPr lang="fr-CA" sz="1050" dirty="0"/>
              <a:t>9 420 citations or références au </a:t>
            </a:r>
            <a:r>
              <a:rPr lang="fr-CA" sz="1050" dirty="0" err="1"/>
              <a:t>WoRMS</a:t>
            </a:r>
            <a:r>
              <a:rPr lang="fr-CA" sz="1050" dirty="0"/>
              <a:t> dans la littérature</a:t>
            </a:r>
          </a:p>
          <a:p>
            <a:pPr marL="342900" lvl="1" indent="0">
              <a:buNone/>
            </a:pPr>
            <a:r>
              <a:rPr lang="fr-CA" sz="1050" b="1" dirty="0"/>
              <a:t>Il y a encore des vides (historiques) à remplir : un travail en cours</a:t>
            </a:r>
          </a:p>
          <a:p>
            <a:pPr marL="342900" lvl="1" indent="0">
              <a:buNone/>
            </a:pPr>
            <a:r>
              <a:rPr lang="fr-CA" sz="1050" b="1" dirty="0"/>
              <a:t>1 500 à 2 000 nouvelles espèces ajoutées annuellement</a:t>
            </a:r>
          </a:p>
          <a:p>
            <a:pPr marL="342900" lvl="1" indent="0">
              <a:buNone/>
            </a:pPr>
            <a:endParaRPr lang="fr-CA" sz="1050" b="1" dirty="0"/>
          </a:p>
          <a:p>
            <a:pPr lvl="1"/>
            <a:r>
              <a:rPr lang="fr-CA" sz="1050" dirty="0"/>
              <a:t>135 000 espèces non marines (acceptées et synonymes)</a:t>
            </a:r>
          </a:p>
          <a:p>
            <a:pPr lvl="2"/>
            <a:r>
              <a:rPr lang="fr-CA" sz="1050" i="1" dirty="0"/>
              <a:t>E.g. </a:t>
            </a:r>
            <a:r>
              <a:rPr lang="fr-CA" sz="1050" i="1" dirty="0" err="1"/>
              <a:t>Mollusca</a:t>
            </a:r>
            <a:r>
              <a:rPr lang="fr-CA" sz="1050" i="1" dirty="0"/>
              <a:t>, </a:t>
            </a:r>
            <a:r>
              <a:rPr lang="fr-CA" sz="1050" i="1" dirty="0" err="1"/>
              <a:t>Isopoda</a:t>
            </a:r>
            <a:r>
              <a:rPr lang="fr-CA" sz="1050" i="1" dirty="0"/>
              <a:t>, Plantae, </a:t>
            </a:r>
            <a:r>
              <a:rPr lang="fr-CA" sz="1050" i="1" dirty="0" err="1"/>
              <a:t>Chromista</a:t>
            </a:r>
            <a:endParaRPr lang="fr-CA" sz="1050" i="1" dirty="0"/>
          </a:p>
          <a:p>
            <a:pPr marL="342900" lvl="1" indent="0">
              <a:buNone/>
            </a:pPr>
            <a:endParaRPr lang="fr-CA" sz="1050" b="1" i="1" dirty="0">
              <a:solidFill>
                <a:srgbClr val="FF0000"/>
              </a:solidFill>
            </a:endParaRPr>
          </a:p>
        </p:txBody>
      </p:sp>
      <p:pic>
        <p:nvPicPr>
          <p:cNvPr id="1026" name="Picture 2" descr="Discovery statistics">
            <a:extLst>
              <a:ext uri="{FF2B5EF4-FFF2-40B4-BE49-F238E27FC236}">
                <a16:creationId xmlns:a16="http://schemas.microsoft.com/office/drawing/2014/main" id="{ACC976BA-2053-427E-AED6-EA8792520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190" y="3266120"/>
            <a:ext cx="3639936" cy="17733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diting statistics">
            <a:extLst>
              <a:ext uri="{FF2B5EF4-FFF2-40B4-BE49-F238E27FC236}">
                <a16:creationId xmlns:a16="http://schemas.microsoft.com/office/drawing/2014/main" id="{2DDA0CA5-AC2A-441B-B46D-DA5AF05F1C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148" y="3266121"/>
            <a:ext cx="3639937" cy="1773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279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40F951-B6BA-46FB-893F-7C06A7CE076B}"/>
              </a:ext>
            </a:extLst>
          </p:cNvPr>
          <p:cNvPicPr>
            <a:picLocks noChangeAspect="1"/>
          </p:cNvPicPr>
          <p:nvPr/>
        </p:nvPicPr>
        <p:blipFill>
          <a:blip r:embed="rId3"/>
          <a:stretch>
            <a:fillRect/>
          </a:stretch>
        </p:blipFill>
        <p:spPr>
          <a:xfrm>
            <a:off x="1431049" y="0"/>
            <a:ext cx="5643082" cy="5143500"/>
          </a:xfrm>
          <a:prstGeom prst="rect">
            <a:avLst/>
          </a:prstGeom>
        </p:spPr>
      </p:pic>
      <p:grpSp>
        <p:nvGrpSpPr>
          <p:cNvPr id="27" name="Group 26">
            <a:extLst>
              <a:ext uri="{FF2B5EF4-FFF2-40B4-BE49-F238E27FC236}">
                <a16:creationId xmlns:a16="http://schemas.microsoft.com/office/drawing/2014/main" id="{F6DE2BC7-D64B-4334-9692-9FD0E08266E2}"/>
              </a:ext>
            </a:extLst>
          </p:cNvPr>
          <p:cNvGrpSpPr/>
          <p:nvPr/>
        </p:nvGrpSpPr>
        <p:grpSpPr>
          <a:xfrm>
            <a:off x="2502131" y="247319"/>
            <a:ext cx="6405421" cy="4813053"/>
            <a:chOff x="2502131" y="247319"/>
            <a:chExt cx="6405421" cy="4813053"/>
          </a:xfrm>
        </p:grpSpPr>
        <p:sp>
          <p:nvSpPr>
            <p:cNvPr id="17" name="Rectangle 16">
              <a:extLst>
                <a:ext uri="{FF2B5EF4-FFF2-40B4-BE49-F238E27FC236}">
                  <a16:creationId xmlns:a16="http://schemas.microsoft.com/office/drawing/2014/main" id="{0C01E465-DA13-4F40-AEDC-4E7CD134334A}"/>
                </a:ext>
              </a:extLst>
            </p:cNvPr>
            <p:cNvSpPr/>
            <p:nvPr/>
          </p:nvSpPr>
          <p:spPr>
            <a:xfrm>
              <a:off x="2502131" y="4505498"/>
              <a:ext cx="856212" cy="2327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 name="Group 22">
              <a:extLst>
                <a:ext uri="{FF2B5EF4-FFF2-40B4-BE49-F238E27FC236}">
                  <a16:creationId xmlns:a16="http://schemas.microsoft.com/office/drawing/2014/main" id="{74B74F18-B591-410F-B2D1-C0325BEC97D2}"/>
                </a:ext>
              </a:extLst>
            </p:cNvPr>
            <p:cNvGrpSpPr/>
            <p:nvPr/>
          </p:nvGrpSpPr>
          <p:grpSpPr>
            <a:xfrm>
              <a:off x="2502131" y="247319"/>
              <a:ext cx="6405421" cy="4813053"/>
              <a:chOff x="2502131" y="247319"/>
              <a:chExt cx="6405421" cy="4813053"/>
            </a:xfrm>
          </p:grpSpPr>
          <p:pic>
            <p:nvPicPr>
              <p:cNvPr id="9" name="Picture 8">
                <a:extLst>
                  <a:ext uri="{FF2B5EF4-FFF2-40B4-BE49-F238E27FC236}">
                    <a16:creationId xmlns:a16="http://schemas.microsoft.com/office/drawing/2014/main" id="{067E3270-EDD8-4C73-8366-1029CCD80B81}"/>
                  </a:ext>
                </a:extLst>
              </p:cNvPr>
              <p:cNvPicPr>
                <a:picLocks noChangeAspect="1"/>
              </p:cNvPicPr>
              <p:nvPr/>
            </p:nvPicPr>
            <p:blipFill>
              <a:blip r:embed="rId4"/>
              <a:stretch>
                <a:fillRect/>
              </a:stretch>
            </p:blipFill>
            <p:spPr>
              <a:xfrm>
                <a:off x="4123114" y="247319"/>
                <a:ext cx="4784438" cy="4813053"/>
              </a:xfrm>
              <a:prstGeom prst="rect">
                <a:avLst/>
              </a:prstGeom>
              <a:ln w="15875">
                <a:solidFill>
                  <a:schemeClr val="accent1"/>
                </a:solidFill>
              </a:ln>
            </p:spPr>
          </p:pic>
          <p:cxnSp>
            <p:nvCxnSpPr>
              <p:cNvPr id="11" name="Straight Connector 10">
                <a:extLst>
                  <a:ext uri="{FF2B5EF4-FFF2-40B4-BE49-F238E27FC236}">
                    <a16:creationId xmlns:a16="http://schemas.microsoft.com/office/drawing/2014/main" id="{5F1AC09E-3998-4AEA-93C9-A72DFC20DBD7}"/>
                  </a:ext>
                </a:extLst>
              </p:cNvPr>
              <p:cNvCxnSpPr>
                <a:cxnSpLocks/>
              </p:cNvCxnSpPr>
              <p:nvPr/>
            </p:nvCxnSpPr>
            <p:spPr>
              <a:xfrm flipV="1">
                <a:off x="2502131" y="247319"/>
                <a:ext cx="1620983" cy="4258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B0F2CF2-CBA3-4C85-84AD-1CA70291821B}"/>
                  </a:ext>
                </a:extLst>
              </p:cNvPr>
              <p:cNvCxnSpPr>
                <a:cxnSpLocks/>
              </p:cNvCxnSpPr>
              <p:nvPr/>
            </p:nvCxnSpPr>
            <p:spPr>
              <a:xfrm>
                <a:off x="2502131" y="4738255"/>
                <a:ext cx="1620983" cy="322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274A01B-BCE5-4C35-99E1-B5A535162F5F}"/>
                  </a:ext>
                </a:extLst>
              </p:cNvPr>
              <p:cNvCxnSpPr>
                <a:cxnSpLocks/>
              </p:cNvCxnSpPr>
              <p:nvPr/>
            </p:nvCxnSpPr>
            <p:spPr>
              <a:xfrm flipV="1">
                <a:off x="3358343" y="3823856"/>
                <a:ext cx="764771" cy="6816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45325C-23E8-4945-B582-48A80B03F2B0}"/>
                  </a:ext>
                </a:extLst>
              </p:cNvPr>
              <p:cNvCxnSpPr/>
              <p:nvPr/>
            </p:nvCxnSpPr>
            <p:spPr>
              <a:xfrm>
                <a:off x="3358343" y="4738255"/>
                <a:ext cx="764771" cy="66501"/>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2968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4" name="Picture 3">
            <a:extLst>
              <a:ext uri="{FF2B5EF4-FFF2-40B4-BE49-F238E27FC236}">
                <a16:creationId xmlns:a16="http://schemas.microsoft.com/office/drawing/2014/main" id="{155AD293-C967-604D-B05A-740FF0943795}"/>
              </a:ext>
            </a:extLst>
          </p:cNvPr>
          <p:cNvPicPr>
            <a:picLocks noChangeAspect="1"/>
          </p:cNvPicPr>
          <p:nvPr/>
        </p:nvPicPr>
        <p:blipFill rotWithShape="1">
          <a:blip r:embed="rId3"/>
          <a:srcRect l="7724" t="14712" r="8212" b="11008"/>
          <a:stretch/>
        </p:blipFill>
        <p:spPr>
          <a:xfrm>
            <a:off x="141727" y="929898"/>
            <a:ext cx="5987768" cy="3703565"/>
          </a:xfrm>
          <a:prstGeom prst="rect">
            <a:avLst/>
          </a:prstGeom>
        </p:spPr>
      </p:pic>
      <p:sp>
        <p:nvSpPr>
          <p:cNvPr id="102" name="Google Shape;102;p17"/>
          <p:cNvSpPr txBox="1">
            <a:spLocks noGrp="1"/>
          </p:cNvSpPr>
          <p:nvPr>
            <p:ph type="body" idx="1"/>
          </p:nvPr>
        </p:nvSpPr>
        <p:spPr>
          <a:xfrm>
            <a:off x="5997486" y="805023"/>
            <a:ext cx="3256480" cy="4105290"/>
          </a:xfrm>
          <a:prstGeom prst="rect">
            <a:avLst/>
          </a:prstGeom>
        </p:spPr>
        <p:txBody>
          <a:bodyPr spcFirstLastPara="1" wrap="square" lIns="91425" tIns="91425" rIns="91425" bIns="91425" anchor="t" anchorCtr="0">
            <a:noAutofit/>
          </a:bodyPr>
          <a:lstStyle/>
          <a:p>
            <a:pPr marL="139700" lvl="0" indent="0" algn="l" rtl="0">
              <a:lnSpc>
                <a:spcPct val="130000"/>
              </a:lnSpc>
              <a:spcBef>
                <a:spcPts val="0"/>
              </a:spcBef>
              <a:spcAft>
                <a:spcPts val="0"/>
              </a:spcAft>
              <a:buClr>
                <a:schemeClr val="dk1"/>
              </a:buClr>
              <a:buSzPts val="1400"/>
              <a:buNone/>
            </a:pPr>
            <a:r>
              <a:rPr lang="fr-CA" sz="1600" b="1" dirty="0">
                <a:solidFill>
                  <a:schemeClr val="dk1"/>
                </a:solidFill>
                <a:highlight>
                  <a:srgbClr val="FFFFFF"/>
                </a:highlight>
                <a:latin typeface="Lato" panose="020F0502020204030203" pitchFamily="34" charset="0"/>
                <a:ea typeface="Lato Light"/>
                <a:cs typeface="Lato Light"/>
                <a:sym typeface="Lato Light"/>
              </a:rPr>
              <a:t>OTN Global + </a:t>
            </a:r>
            <a:r>
              <a:rPr lang="fr-CA" sz="1600" b="1" dirty="0" err="1">
                <a:solidFill>
                  <a:schemeClr val="dk1"/>
                </a:solidFill>
                <a:highlight>
                  <a:srgbClr val="FFFFFF"/>
                </a:highlight>
                <a:latin typeface="Lato" panose="020F0502020204030203" pitchFamily="34" charset="0"/>
                <a:ea typeface="Lato Light"/>
                <a:cs typeface="Lato Light"/>
                <a:sym typeface="Lato Light"/>
              </a:rPr>
              <a:t>Northeast</a:t>
            </a:r>
            <a:r>
              <a:rPr lang="fr-CA" sz="1600" b="1" dirty="0">
                <a:solidFill>
                  <a:schemeClr val="dk1"/>
                </a:solidFill>
                <a:highlight>
                  <a:srgbClr val="FFFFFF"/>
                </a:highlight>
                <a:latin typeface="Lato" panose="020F0502020204030203" pitchFamily="34" charset="0"/>
                <a:ea typeface="Lato Light"/>
                <a:cs typeface="Lato Light"/>
                <a:sym typeface="Lato Light"/>
              </a:rPr>
              <a:t> Pacific</a:t>
            </a:r>
          </a:p>
          <a:p>
            <a:pPr marL="139700" lvl="0" indent="0" algn="l" rtl="0">
              <a:lnSpc>
                <a:spcPct val="130000"/>
              </a:lnSpc>
              <a:spcBef>
                <a:spcPts val="0"/>
              </a:spcBef>
              <a:spcAft>
                <a:spcPts val="0"/>
              </a:spcAft>
              <a:buClr>
                <a:schemeClr val="dk1"/>
              </a:buClr>
              <a:buSzPts val="1400"/>
              <a:buNone/>
            </a:pPr>
            <a:r>
              <a:rPr lang="fr-CA" sz="1600" dirty="0">
                <a:solidFill>
                  <a:schemeClr val="dk1"/>
                </a:solidFill>
                <a:highlight>
                  <a:srgbClr val="FFFFFF"/>
                </a:highlight>
                <a:latin typeface="Lato" panose="020F0502020204030203" pitchFamily="34" charset="0"/>
                <a:ea typeface="Lato Light"/>
                <a:cs typeface="Lato Light"/>
                <a:sym typeface="Lato Light"/>
              </a:rPr>
              <a:t>Plus de 400 projets, plus de 700 collaborateurs. Répertoire de plus de 60 000 individus tagués.</a:t>
            </a:r>
          </a:p>
          <a:p>
            <a:pPr marL="139700" lvl="0" indent="0" algn="l" rtl="0">
              <a:lnSpc>
                <a:spcPct val="130000"/>
              </a:lnSpc>
              <a:spcBef>
                <a:spcPts val="0"/>
              </a:spcBef>
              <a:spcAft>
                <a:spcPts val="0"/>
              </a:spcAft>
              <a:buClr>
                <a:schemeClr val="dk1"/>
              </a:buClr>
              <a:buSzPts val="1400"/>
              <a:buNone/>
            </a:pPr>
            <a:endParaRPr lang="fr-CA" sz="1600" dirty="0">
              <a:solidFill>
                <a:schemeClr val="dk1"/>
              </a:solidFill>
              <a:highlight>
                <a:srgbClr val="FFFFFF"/>
              </a:highlight>
              <a:latin typeface="Lato Light"/>
              <a:ea typeface="Lato Light"/>
              <a:cs typeface="Lato Light"/>
              <a:sym typeface="Lato Light"/>
            </a:endParaRPr>
          </a:p>
          <a:p>
            <a:pPr marL="139700" lvl="0" indent="0" algn="l" rtl="0">
              <a:lnSpc>
                <a:spcPct val="130000"/>
              </a:lnSpc>
              <a:spcBef>
                <a:spcPts val="0"/>
              </a:spcBef>
              <a:spcAft>
                <a:spcPts val="0"/>
              </a:spcAft>
              <a:buClr>
                <a:schemeClr val="dk1"/>
              </a:buClr>
              <a:buSzPts val="1400"/>
              <a:buNone/>
            </a:pPr>
            <a:r>
              <a:rPr lang="fr-CA" sz="1600" b="1" dirty="0">
                <a:solidFill>
                  <a:schemeClr val="dk1"/>
                </a:solidFill>
                <a:highlight>
                  <a:srgbClr val="FFFFFF"/>
                </a:highlight>
                <a:latin typeface="Lato" panose="020F0502020204030203" pitchFamily="34" charset="0"/>
                <a:ea typeface="Lato Light"/>
                <a:cs typeface="Lato Light"/>
                <a:sym typeface="Lato Light"/>
              </a:rPr>
              <a:t>Nœuds OTN et partenaires :</a:t>
            </a:r>
          </a:p>
          <a:p>
            <a:pPr marL="139700" lvl="0" indent="0" algn="l" rtl="0">
              <a:lnSpc>
                <a:spcPct val="130000"/>
              </a:lnSpc>
              <a:spcBef>
                <a:spcPts val="0"/>
              </a:spcBef>
              <a:spcAft>
                <a:spcPts val="0"/>
              </a:spcAft>
              <a:buClr>
                <a:schemeClr val="dk1"/>
              </a:buClr>
              <a:buSzPts val="1400"/>
              <a:buNone/>
            </a:pPr>
            <a:r>
              <a:rPr lang="fr-CA" sz="1600" dirty="0">
                <a:solidFill>
                  <a:schemeClr val="dk1"/>
                </a:solidFill>
                <a:highlight>
                  <a:srgbClr val="FFFFFF"/>
                </a:highlight>
                <a:latin typeface="Lato" panose="020F0502020204030203" pitchFamily="34" charset="0"/>
                <a:ea typeface="Lato Light"/>
                <a:cs typeface="Lato Light"/>
                <a:sym typeface="Lato Light"/>
              </a:rPr>
              <a:t>Plus de 250 projets et 200 collaborations partenariales;</a:t>
            </a:r>
          </a:p>
          <a:p>
            <a:pPr marL="139700" lvl="0" indent="0" algn="l" rtl="0">
              <a:lnSpc>
                <a:spcPct val="130000"/>
              </a:lnSpc>
              <a:spcBef>
                <a:spcPts val="0"/>
              </a:spcBef>
              <a:spcAft>
                <a:spcPts val="0"/>
              </a:spcAft>
              <a:buClr>
                <a:schemeClr val="dk1"/>
              </a:buClr>
              <a:buSzPts val="1400"/>
              <a:buNone/>
            </a:pPr>
            <a:r>
              <a:rPr lang="fr-CA" sz="1600" dirty="0">
                <a:solidFill>
                  <a:schemeClr val="dk1"/>
                </a:solidFill>
                <a:highlight>
                  <a:srgbClr val="FFFFFF"/>
                </a:highlight>
                <a:latin typeface="Lato" panose="020F0502020204030203" pitchFamily="34" charset="0"/>
                <a:ea typeface="Lato Light"/>
                <a:cs typeface="Lato Light"/>
                <a:sym typeface="Lato Light"/>
              </a:rPr>
              <a:t>Plus de 200 projets dirigés par des partenaires de données.</a:t>
            </a:r>
          </a:p>
          <a:p>
            <a:pPr marL="596900" lvl="1" indent="0">
              <a:lnSpc>
                <a:spcPct val="130000"/>
              </a:lnSpc>
              <a:spcBef>
                <a:spcPts val="0"/>
              </a:spcBef>
              <a:buClr>
                <a:schemeClr val="dk1"/>
              </a:buClr>
              <a:buNone/>
            </a:pPr>
            <a:r>
              <a:rPr lang="fr-CA" sz="1000" dirty="0">
                <a:solidFill>
                  <a:schemeClr val="dk1"/>
                </a:solidFill>
                <a:highlight>
                  <a:srgbClr val="FFFFFF"/>
                </a:highlight>
                <a:latin typeface="Lato Light"/>
                <a:ea typeface="Lato Light"/>
                <a:cs typeface="Lato Light"/>
                <a:sym typeface="Lato Light"/>
              </a:rPr>
              <a:t>		</a:t>
            </a:r>
          </a:p>
        </p:txBody>
      </p:sp>
      <p:sp>
        <p:nvSpPr>
          <p:cNvPr id="103" name="Google Shape;103;p1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17"/>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a:t>
            </a:fld>
            <a:endParaRPr b="1">
              <a:solidFill>
                <a:srgbClr val="FFFFFF"/>
              </a:solidFill>
              <a:latin typeface="Raleway"/>
              <a:ea typeface="Raleway"/>
              <a:cs typeface="Raleway"/>
              <a:sym typeface="Raleway"/>
            </a:endParaRPr>
          </a:p>
        </p:txBody>
      </p:sp>
      <p:sp>
        <p:nvSpPr>
          <p:cNvPr id="105" name="Google Shape;105;p1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08" name="Google Shape;108;p17"/>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a:extLst>
              <a:ext uri="{FF2B5EF4-FFF2-40B4-BE49-F238E27FC236}">
                <a16:creationId xmlns:a16="http://schemas.microsoft.com/office/drawing/2014/main" id="{38E19441-6BDA-BD47-8CED-6E7374F68FF4}"/>
              </a:ext>
            </a:extLst>
          </p:cNvPr>
          <p:cNvPicPr>
            <a:picLocks noChangeAspect="1"/>
          </p:cNvPicPr>
          <p:nvPr/>
        </p:nvPicPr>
        <p:blipFill>
          <a:blip r:embed="rId5"/>
          <a:stretch>
            <a:fillRect/>
          </a:stretch>
        </p:blipFill>
        <p:spPr>
          <a:xfrm>
            <a:off x="7417837" y="4378745"/>
            <a:ext cx="1726163" cy="690465"/>
          </a:xfrm>
          <a:prstGeom prst="rect">
            <a:avLst/>
          </a:prstGeom>
        </p:spPr>
      </p:pic>
      <p:sp>
        <p:nvSpPr>
          <p:cNvPr id="11" name="Google Shape;78;p15">
            <a:extLst>
              <a:ext uri="{FF2B5EF4-FFF2-40B4-BE49-F238E27FC236}">
                <a16:creationId xmlns:a16="http://schemas.microsoft.com/office/drawing/2014/main" id="{224F0EB4-6753-DD4D-B73B-F49063C9CB2F}"/>
              </a:ext>
            </a:extLst>
          </p:cNvPr>
          <p:cNvSpPr txBox="1">
            <a:spLocks/>
          </p:cNvSpPr>
          <p:nvPr/>
        </p:nvSpPr>
        <p:spPr>
          <a:xfrm>
            <a:off x="403199" y="232323"/>
            <a:ext cx="846257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CA" dirty="0">
                <a:solidFill>
                  <a:srgbClr val="1E3566"/>
                </a:solidFill>
                <a:latin typeface="Montserrat"/>
                <a:ea typeface="Montserrat"/>
                <a:cs typeface="Montserrat"/>
                <a:sym typeface="Montserrat"/>
              </a:rPr>
              <a:t>OTN-Global, Nœuds et partenariats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8563" y="224842"/>
            <a:ext cx="7283152" cy="3805070"/>
          </a:xfrm>
        </p:spPr>
        <p:txBody>
          <a:bodyPr>
            <a:normAutofit/>
          </a:bodyPr>
          <a:lstStyle/>
          <a:p>
            <a:r>
              <a:rPr lang="nl-BE" sz="1800" dirty="0"/>
              <a:t>Services Web :     https://marinespecies.org/aphia.php?p=webservice</a:t>
            </a: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44" t="12611" r="25108" b="9488"/>
          <a:stretch/>
        </p:blipFill>
        <p:spPr bwMode="auto">
          <a:xfrm>
            <a:off x="1587446" y="674545"/>
            <a:ext cx="7312371" cy="4327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7881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560" y="195486"/>
            <a:ext cx="7283152" cy="367550"/>
          </a:xfrm>
        </p:spPr>
        <p:txBody>
          <a:bodyPr/>
          <a:lstStyle/>
          <a:p>
            <a:r>
              <a:rPr lang="nl-BE" sz="2400" dirty="0" err="1"/>
              <a:t>WoRMS</a:t>
            </a:r>
            <a:r>
              <a:rPr lang="nl-BE" sz="2400" dirty="0"/>
              <a:t> – </a:t>
            </a:r>
            <a:r>
              <a:rPr lang="nl-BE" sz="2400" dirty="0" err="1"/>
              <a:t>le</a:t>
            </a:r>
            <a:r>
              <a:rPr lang="nl-BE" sz="2400" dirty="0"/>
              <a:t> </a:t>
            </a:r>
            <a:r>
              <a:rPr lang="fr-FR" sz="2400" dirty="0" err="1"/>
              <a:t>coeur</a:t>
            </a:r>
            <a:r>
              <a:rPr lang="nl-BE" sz="2400" dirty="0"/>
              <a:t> </a:t>
            </a:r>
            <a:r>
              <a:rPr lang="nl-BE" sz="2400" dirty="0" err="1"/>
              <a:t>taxonomique</a:t>
            </a:r>
            <a:r>
              <a:rPr lang="nl-BE" sz="2400" dirty="0"/>
              <a:t> </a:t>
            </a:r>
            <a:r>
              <a:rPr lang="nl-BE" sz="2400" dirty="0" err="1"/>
              <a:t>d’OBIS</a:t>
            </a:r>
            <a:endParaRPr lang="nl-BE" sz="2400" dirty="0"/>
          </a:p>
        </p:txBody>
      </p:sp>
      <p:sp>
        <p:nvSpPr>
          <p:cNvPr id="3" name="Content Placeholder 2"/>
          <p:cNvSpPr>
            <a:spLocks noGrp="1"/>
          </p:cNvSpPr>
          <p:nvPr>
            <p:ph idx="1"/>
          </p:nvPr>
        </p:nvSpPr>
        <p:spPr/>
        <p:txBody>
          <a:bodyPr>
            <a:normAutofit/>
          </a:bodyPr>
          <a:lstStyle/>
          <a:p>
            <a:r>
              <a:rPr lang="fr-CA" sz="1200" b="0" dirty="0">
                <a:solidFill>
                  <a:schemeClr val="tx1"/>
                </a:solidFill>
              </a:rPr>
              <a:t>Tous les noms de taxons d’OBIS sont associés au </a:t>
            </a:r>
            <a:r>
              <a:rPr lang="fr-CA" sz="1200" b="0" dirty="0" err="1">
                <a:solidFill>
                  <a:schemeClr val="tx1"/>
                </a:solidFill>
              </a:rPr>
              <a:t>WoRMS</a:t>
            </a:r>
            <a:endParaRPr lang="fr-CA" sz="1200" b="0" dirty="0">
              <a:solidFill>
                <a:schemeClr val="tx1"/>
              </a:solidFill>
            </a:endParaRPr>
          </a:p>
          <a:p>
            <a:r>
              <a:rPr lang="fr-CA" sz="1200" b="0" dirty="0">
                <a:solidFill>
                  <a:schemeClr val="tx1"/>
                </a:solidFill>
              </a:rPr>
              <a:t>Si l’association avec </a:t>
            </a:r>
            <a:r>
              <a:rPr lang="fr-CA" sz="1200" b="0" dirty="0" err="1">
                <a:solidFill>
                  <a:schemeClr val="tx1"/>
                </a:solidFill>
              </a:rPr>
              <a:t>WoRMS</a:t>
            </a:r>
            <a:r>
              <a:rPr lang="fr-CA" sz="1200" b="0" dirty="0">
                <a:solidFill>
                  <a:schemeClr val="tx1"/>
                </a:solidFill>
              </a:rPr>
              <a:t> ne peut être faite, des bases de données additionnelles sont consultées. Si nécessaire, les éditeurs du </a:t>
            </a:r>
            <a:r>
              <a:rPr lang="fr-CA" sz="1200" b="0" dirty="0" err="1">
                <a:solidFill>
                  <a:schemeClr val="tx1"/>
                </a:solidFill>
              </a:rPr>
              <a:t>WoRMS</a:t>
            </a:r>
            <a:r>
              <a:rPr lang="fr-CA" sz="1200" b="0" dirty="0">
                <a:solidFill>
                  <a:schemeClr val="tx1"/>
                </a:solidFill>
              </a:rPr>
              <a:t> sont contactés pour de l’assistance.</a:t>
            </a:r>
          </a:p>
        </p:txBody>
      </p:sp>
      <p:pic>
        <p:nvPicPr>
          <p:cNvPr id="4"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647" t="15783" r="15007" b="3876"/>
          <a:stretch/>
        </p:blipFill>
        <p:spPr bwMode="auto">
          <a:xfrm>
            <a:off x="2401713" y="1568379"/>
            <a:ext cx="5410349" cy="3379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7326" b="33177"/>
          <a:stretch/>
        </p:blipFill>
        <p:spPr>
          <a:xfrm>
            <a:off x="6516216" y="2432340"/>
            <a:ext cx="999730" cy="279635"/>
          </a:xfrm>
          <a:prstGeom prst="rect">
            <a:avLst/>
          </a:prstGeom>
        </p:spPr>
      </p:pic>
    </p:spTree>
    <p:extLst>
      <p:ext uri="{BB962C8B-B14F-4D97-AF65-F5344CB8AC3E}">
        <p14:creationId xmlns:p14="http://schemas.microsoft.com/office/powerpoint/2010/main" val="300063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WoRMS</a:t>
            </a:r>
            <a:r>
              <a:rPr lang="nl-BE" dirty="0"/>
              <a:t> – OBIS : controle </a:t>
            </a:r>
            <a:r>
              <a:rPr lang="nl-BE" dirty="0" err="1"/>
              <a:t>qualité</a:t>
            </a:r>
            <a:r>
              <a:rPr lang="nl-BE" dirty="0"/>
              <a:t> </a:t>
            </a:r>
            <a:r>
              <a:rPr lang="nl-BE" dirty="0" err="1"/>
              <a:t>géographique</a:t>
            </a:r>
            <a:r>
              <a:rPr lang="nl-BE" dirty="0"/>
              <a:t> </a:t>
            </a:r>
            <a:r>
              <a:rPr lang="nl-BE" dirty="0" err="1"/>
              <a:t>mutuel</a:t>
            </a:r>
            <a:endParaRPr lang="nl-BE" dirty="0"/>
          </a:p>
        </p:txBody>
      </p:sp>
      <p:sp>
        <p:nvSpPr>
          <p:cNvPr id="3" name="Content Placeholder 2"/>
          <p:cNvSpPr>
            <a:spLocks noGrp="1"/>
          </p:cNvSpPr>
          <p:nvPr>
            <p:ph idx="1"/>
          </p:nvPr>
        </p:nvSpPr>
        <p:spPr/>
        <p:txBody>
          <a:bodyPr/>
          <a:lstStyle/>
          <a:p>
            <a:r>
              <a:rPr lang="nl-BE" dirty="0" err="1"/>
              <a:t>L’exemple</a:t>
            </a:r>
            <a:r>
              <a:rPr lang="nl-BE" dirty="0"/>
              <a:t> </a:t>
            </a:r>
            <a:r>
              <a:rPr lang="nl-BE" dirty="0" err="1"/>
              <a:t>d’Echinoidea</a:t>
            </a:r>
            <a:r>
              <a:rPr lang="nl-BE" dirty="0"/>
              <a:t> – </a:t>
            </a:r>
            <a:r>
              <a:rPr lang="nl-BE" i="1" dirty="0" err="1"/>
              <a:t>Psammechinus</a:t>
            </a:r>
            <a:r>
              <a:rPr lang="nl-BE" i="1" dirty="0"/>
              <a:t> </a:t>
            </a:r>
            <a:r>
              <a:rPr lang="nl-BE" i="1" dirty="0" err="1"/>
              <a:t>miliaris</a:t>
            </a:r>
            <a:endParaRPr lang="nl-BE" i="1"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325" t="29423" r="33367" b="38953"/>
          <a:stretch/>
        </p:blipFill>
        <p:spPr bwMode="auto">
          <a:xfrm>
            <a:off x="2249742" y="1499699"/>
            <a:ext cx="5512936" cy="3132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5481" t="29429" r="33359" b="39148"/>
          <a:stretch/>
        </p:blipFill>
        <p:spPr bwMode="auto">
          <a:xfrm>
            <a:off x="2263406" y="1509438"/>
            <a:ext cx="5520324" cy="3131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rot="19406445">
            <a:off x="5101295" y="4578408"/>
            <a:ext cx="1312366" cy="21602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6" name="TextBox 5"/>
          <p:cNvSpPr txBox="1"/>
          <p:nvPr/>
        </p:nvSpPr>
        <p:spPr>
          <a:xfrm>
            <a:off x="5498169" y="4903910"/>
            <a:ext cx="2554967" cy="253916"/>
          </a:xfrm>
          <a:prstGeom prst="rect">
            <a:avLst/>
          </a:prstGeom>
          <a:noFill/>
        </p:spPr>
        <p:txBody>
          <a:bodyPr wrap="square" rtlCol="0">
            <a:spAutoFit/>
          </a:bodyPr>
          <a:lstStyle/>
          <a:p>
            <a:r>
              <a:rPr lang="nl-BE" sz="1050" dirty="0" err="1"/>
              <a:t>Besoin</a:t>
            </a:r>
            <a:r>
              <a:rPr lang="nl-BE" sz="1050" dirty="0"/>
              <a:t> </a:t>
            </a:r>
            <a:r>
              <a:rPr lang="nl-BE" sz="1050" dirty="0" err="1"/>
              <a:t>d’être</a:t>
            </a:r>
            <a:r>
              <a:rPr lang="nl-BE" sz="1050" dirty="0"/>
              <a:t> </a:t>
            </a:r>
            <a:r>
              <a:rPr lang="nl-BE" sz="1050" dirty="0" err="1"/>
              <a:t>vérifié</a:t>
            </a:r>
            <a:r>
              <a:rPr lang="nl-BE" sz="1050" dirty="0"/>
              <a:t> par OBIS…</a:t>
            </a:r>
          </a:p>
        </p:txBody>
      </p:sp>
      <p:pic>
        <p:nvPicPr>
          <p:cNvPr id="6149" name="Picture 5" descr="Psammechinus miliaris (P.L.S. Müller, 177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7896" y="789553"/>
            <a:ext cx="1416874" cy="945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99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endParaRPr lang="nl-NL" dirty="0"/>
          </a:p>
          <a:p>
            <a:pPr algn="ctr">
              <a:buNone/>
            </a:pPr>
            <a:endParaRPr lang="nl-NL" dirty="0"/>
          </a:p>
          <a:p>
            <a:pPr algn="ctr">
              <a:buNone/>
            </a:pPr>
            <a:endParaRPr lang="nl-NL" dirty="0"/>
          </a:p>
          <a:p>
            <a:pPr algn="ctr">
              <a:buNone/>
            </a:pPr>
            <a:r>
              <a:rPr lang="nl-NL" sz="2400" dirty="0" err="1"/>
              <a:t>Questions</a:t>
            </a:r>
            <a:r>
              <a:rPr lang="nl-NL" sz="2400" dirty="0"/>
              <a:t>?</a:t>
            </a:r>
          </a:p>
          <a:p>
            <a:pPr algn="ctr">
              <a:buNone/>
            </a:pPr>
            <a:endParaRPr lang="nl-NL" dirty="0"/>
          </a:p>
          <a:p>
            <a:pPr algn="ctr">
              <a:buNone/>
            </a:pPr>
            <a:endParaRPr lang="nl-NL" dirty="0"/>
          </a:p>
        </p:txBody>
      </p:sp>
      <p:sp>
        <p:nvSpPr>
          <p:cNvPr id="4" name="Content Placeholder 2"/>
          <p:cNvSpPr txBox="1">
            <a:spLocks/>
          </p:cNvSpPr>
          <p:nvPr/>
        </p:nvSpPr>
        <p:spPr>
          <a:xfrm>
            <a:off x="2241673" y="2517744"/>
            <a:ext cx="5759327" cy="2430270"/>
          </a:xfrm>
          <a:prstGeom prst="rect">
            <a:avLst/>
          </a:prstGeom>
        </p:spPr>
        <p:txBody>
          <a:bodyPr vert="horz" lIns="68580" tIns="34290" rIns="68580" bIns="34290" rtlCol="0">
            <a:normAutofit/>
          </a:bodyPr>
          <a:lstStyle>
            <a:lvl1pPr marL="342900" indent="-342900" algn="l" defTabSz="914400" rtl="0" eaLnBrk="1" latinLnBrk="0" hangingPunct="1">
              <a:spcBef>
                <a:spcPts val="600"/>
              </a:spcBef>
              <a:buFont typeface="Arial" pitchFamily="34" charset="0"/>
              <a:buChar char="•"/>
              <a:defRPr sz="1700" b="1"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nl-NL" sz="1275" dirty="0" err="1"/>
              <a:t>Lisez</a:t>
            </a:r>
            <a:r>
              <a:rPr lang="nl-NL" sz="1275" dirty="0"/>
              <a:t> </a:t>
            </a:r>
            <a:r>
              <a:rPr lang="nl-NL" sz="1275" dirty="0" err="1"/>
              <a:t>davantage</a:t>
            </a:r>
            <a:r>
              <a:rPr lang="nl-NL" sz="1275" dirty="0"/>
              <a:t> :</a:t>
            </a:r>
          </a:p>
          <a:p>
            <a:pPr marL="0" indent="0">
              <a:buNone/>
            </a:pPr>
            <a:r>
              <a:rPr lang="nl-BE" sz="1050" b="0" dirty="0"/>
              <a:t>Vandepitte, L.; Vanhoorne, B.; Decock, W. et al. (2015). How </a:t>
            </a:r>
            <a:r>
              <a:rPr lang="nl-BE" sz="1050" b="0" dirty="0" err="1"/>
              <a:t>Aphia</a:t>
            </a:r>
            <a:r>
              <a:rPr lang="nl-BE" sz="1050" b="0" dirty="0"/>
              <a:t> – </a:t>
            </a:r>
            <a:r>
              <a:rPr lang="nl-BE" sz="1050" b="0" dirty="0" err="1"/>
              <a:t>the</a:t>
            </a:r>
            <a:r>
              <a:rPr lang="nl-BE" sz="1050" b="0" dirty="0"/>
              <a:t> platform </a:t>
            </a:r>
            <a:r>
              <a:rPr lang="nl-BE" sz="1050" b="0" dirty="0" err="1"/>
              <a:t>behind</a:t>
            </a:r>
            <a:r>
              <a:rPr lang="nl-BE" sz="1050" b="0" dirty="0"/>
              <a:t> </a:t>
            </a:r>
            <a:r>
              <a:rPr lang="nl-BE" sz="1050" b="0" dirty="0" err="1"/>
              <a:t>several</a:t>
            </a:r>
            <a:r>
              <a:rPr lang="nl-BE" sz="1050" b="0" dirty="0"/>
              <a:t> online </a:t>
            </a:r>
            <a:r>
              <a:rPr lang="nl-BE" sz="1050" b="0" dirty="0" err="1"/>
              <a:t>and</a:t>
            </a:r>
            <a:r>
              <a:rPr lang="nl-BE" sz="1050" b="0" dirty="0"/>
              <a:t> </a:t>
            </a:r>
            <a:r>
              <a:rPr lang="nl-BE" sz="1050" b="0" dirty="0" err="1"/>
              <a:t>taxonomically</a:t>
            </a:r>
            <a:r>
              <a:rPr lang="nl-BE" sz="1050" b="0" dirty="0"/>
              <a:t> </a:t>
            </a:r>
            <a:r>
              <a:rPr lang="nl-BE" sz="1050" b="0" dirty="0" err="1"/>
              <a:t>oriented</a:t>
            </a:r>
            <a:r>
              <a:rPr lang="nl-BE" sz="1050" b="0" dirty="0"/>
              <a:t> databases – </a:t>
            </a:r>
            <a:r>
              <a:rPr lang="nl-BE" sz="1050" b="0" dirty="0" err="1"/>
              <a:t>can</a:t>
            </a:r>
            <a:r>
              <a:rPr lang="nl-BE" sz="1050" b="0" dirty="0"/>
              <a:t> serve </a:t>
            </a:r>
            <a:r>
              <a:rPr lang="nl-BE" sz="1050" b="0" dirty="0" err="1"/>
              <a:t>both</a:t>
            </a:r>
            <a:r>
              <a:rPr lang="nl-BE" sz="1050" b="0" dirty="0"/>
              <a:t> </a:t>
            </a:r>
            <a:r>
              <a:rPr lang="nl-BE" sz="1050" b="0" dirty="0" err="1"/>
              <a:t>the</a:t>
            </a:r>
            <a:r>
              <a:rPr lang="nl-BE" sz="1050" b="0" dirty="0"/>
              <a:t> </a:t>
            </a:r>
            <a:r>
              <a:rPr lang="nl-BE" sz="1050" b="0" dirty="0" err="1"/>
              <a:t>taxonomic</a:t>
            </a:r>
            <a:r>
              <a:rPr lang="nl-BE" sz="1050" b="0" dirty="0"/>
              <a:t> community </a:t>
            </a:r>
            <a:r>
              <a:rPr lang="nl-BE" sz="1050" b="0" dirty="0" err="1"/>
              <a:t>and</a:t>
            </a:r>
            <a:r>
              <a:rPr lang="nl-BE" sz="1050" b="0" dirty="0"/>
              <a:t> </a:t>
            </a:r>
            <a:r>
              <a:rPr lang="nl-BE" sz="1050" b="0" dirty="0" err="1"/>
              <a:t>the</a:t>
            </a:r>
            <a:r>
              <a:rPr lang="nl-BE" sz="1050" b="0" dirty="0"/>
              <a:t> field of </a:t>
            </a:r>
            <a:r>
              <a:rPr lang="nl-BE" sz="1050" b="0" dirty="0" err="1"/>
              <a:t>biodiversity</a:t>
            </a:r>
            <a:r>
              <a:rPr lang="nl-BE" sz="1050" b="0" dirty="0"/>
              <a:t> </a:t>
            </a:r>
            <a:r>
              <a:rPr lang="nl-BE" sz="1050" b="0" dirty="0" err="1"/>
              <a:t>informatics</a:t>
            </a:r>
            <a:r>
              <a:rPr lang="nl-BE" sz="1050" b="0" dirty="0"/>
              <a:t>. JMSE.</a:t>
            </a:r>
          </a:p>
          <a:p>
            <a:pPr marL="0" indent="0">
              <a:buNone/>
            </a:pPr>
            <a:endParaRPr lang="nl-BE" sz="1050" b="0" dirty="0"/>
          </a:p>
          <a:p>
            <a:pPr marL="0" indent="0">
              <a:buNone/>
            </a:pPr>
            <a:r>
              <a:rPr lang="nl-BE" sz="1050" b="0" dirty="0"/>
              <a:t>Costello, M.J.; </a:t>
            </a:r>
            <a:r>
              <a:rPr lang="nl-BE" sz="1050" b="0" dirty="0" err="1"/>
              <a:t>Bouchet</a:t>
            </a:r>
            <a:r>
              <a:rPr lang="nl-BE" sz="1050" b="0" dirty="0"/>
              <a:t>, P.; </a:t>
            </a:r>
            <a:r>
              <a:rPr lang="nl-BE" sz="1050" b="0" dirty="0" err="1"/>
              <a:t>Boxshall</a:t>
            </a:r>
            <a:r>
              <a:rPr lang="nl-BE" sz="1050" b="0" dirty="0"/>
              <a:t>, G. et al. (2013). Global </a:t>
            </a:r>
            <a:r>
              <a:rPr lang="nl-BE" sz="1050" b="0" dirty="0" err="1"/>
              <a:t>coordination</a:t>
            </a:r>
            <a:r>
              <a:rPr lang="nl-BE" sz="1050" b="0" dirty="0"/>
              <a:t> </a:t>
            </a:r>
            <a:r>
              <a:rPr lang="nl-BE" sz="1050" b="0" dirty="0" err="1"/>
              <a:t>and</a:t>
            </a:r>
            <a:r>
              <a:rPr lang="nl-BE" sz="1050" b="0" dirty="0"/>
              <a:t> </a:t>
            </a:r>
            <a:r>
              <a:rPr lang="nl-BE" sz="1050" b="0" dirty="0" err="1"/>
              <a:t>standardisation</a:t>
            </a:r>
            <a:r>
              <a:rPr lang="nl-BE" sz="1050" b="0" dirty="0"/>
              <a:t> in marine </a:t>
            </a:r>
            <a:r>
              <a:rPr lang="nl-BE" sz="1050" b="0" dirty="0" err="1"/>
              <a:t>biodiversity</a:t>
            </a:r>
            <a:r>
              <a:rPr lang="nl-BE" sz="1050" b="0" dirty="0"/>
              <a:t> </a:t>
            </a:r>
            <a:r>
              <a:rPr lang="nl-BE" sz="1050" b="0" dirty="0" err="1"/>
              <a:t>through</a:t>
            </a:r>
            <a:r>
              <a:rPr lang="nl-BE" sz="1050" b="0" dirty="0"/>
              <a:t> </a:t>
            </a:r>
            <a:r>
              <a:rPr lang="nl-BE" sz="1050" b="0" dirty="0" err="1"/>
              <a:t>the</a:t>
            </a:r>
            <a:r>
              <a:rPr lang="nl-BE" sz="1050" b="0" dirty="0"/>
              <a:t> World Register of Marine Species (</a:t>
            </a:r>
            <a:r>
              <a:rPr lang="nl-BE" sz="1050" b="0" dirty="0" err="1"/>
              <a:t>WoRMS</a:t>
            </a:r>
            <a:r>
              <a:rPr lang="nl-BE" sz="1050" b="0" dirty="0"/>
              <a:t>) </a:t>
            </a:r>
            <a:r>
              <a:rPr lang="nl-BE" sz="1050" b="0" dirty="0" err="1"/>
              <a:t>and</a:t>
            </a:r>
            <a:r>
              <a:rPr lang="nl-BE" sz="1050" b="0" dirty="0"/>
              <a:t> </a:t>
            </a:r>
            <a:r>
              <a:rPr lang="nl-BE" sz="1050" b="0" dirty="0" err="1"/>
              <a:t>related</a:t>
            </a:r>
            <a:r>
              <a:rPr lang="nl-BE" sz="1050" b="0" dirty="0"/>
              <a:t> databases. </a:t>
            </a:r>
            <a:r>
              <a:rPr lang="nl-BE" sz="1050" b="0" i="1" dirty="0" err="1"/>
              <a:t>PLoS</a:t>
            </a:r>
            <a:r>
              <a:rPr lang="nl-BE" sz="1050" b="0" i="1" dirty="0"/>
              <a:t> </a:t>
            </a:r>
            <a:r>
              <a:rPr lang="nl-BE" sz="1050" b="0" i="1" dirty="0" err="1"/>
              <a:t>One</a:t>
            </a:r>
            <a:r>
              <a:rPr lang="nl-BE" sz="1050" b="0" i="1" dirty="0"/>
              <a:t> 8(1)</a:t>
            </a:r>
            <a:r>
              <a:rPr lang="nl-BE" sz="1050" b="0" dirty="0"/>
              <a:t>: 20 pp. </a:t>
            </a:r>
            <a:r>
              <a:rPr lang="nl-BE" sz="1050" b="0" dirty="0">
                <a:hlinkClick r:id="rId3"/>
              </a:rPr>
              <a:t>hdl.handle.net/10.1371/journal.pone.0051629</a:t>
            </a:r>
            <a:r>
              <a:rPr lang="nl-BE" sz="1050" b="0" dirty="0"/>
              <a:t> </a:t>
            </a:r>
            <a:br>
              <a:rPr lang="nl-BE" sz="1050" b="0" dirty="0"/>
            </a:br>
            <a:endParaRPr lang="nl-BE" sz="1050" b="0" dirty="0"/>
          </a:p>
          <a:p>
            <a:pPr marL="0" indent="0">
              <a:buNone/>
            </a:pPr>
            <a:r>
              <a:rPr lang="nl-BE" sz="1050" b="0" dirty="0"/>
              <a:t>Appeltans, W.; </a:t>
            </a:r>
            <a:r>
              <a:rPr lang="nl-BE" sz="1050" b="0" dirty="0" err="1"/>
              <a:t>Ahyong</a:t>
            </a:r>
            <a:r>
              <a:rPr lang="nl-BE" sz="1050" b="0" dirty="0"/>
              <a:t>, S.T.; Anderson, G. et al. (2012). The magnitude of </a:t>
            </a:r>
            <a:r>
              <a:rPr lang="nl-BE" sz="1050" b="0" dirty="0" err="1"/>
              <a:t>global</a:t>
            </a:r>
            <a:r>
              <a:rPr lang="nl-BE" sz="1050" b="0" dirty="0"/>
              <a:t> marine species </a:t>
            </a:r>
            <a:r>
              <a:rPr lang="nl-BE" sz="1050" b="0" dirty="0" err="1"/>
              <a:t>diversity</a:t>
            </a:r>
            <a:r>
              <a:rPr lang="nl-BE" sz="1050" b="0" dirty="0"/>
              <a:t>. </a:t>
            </a:r>
            <a:r>
              <a:rPr lang="nl-BE" sz="1050" b="0" i="1" dirty="0" err="1"/>
              <a:t>Curr</a:t>
            </a:r>
            <a:r>
              <a:rPr lang="nl-BE" sz="1050" b="0" i="1" dirty="0"/>
              <a:t>. </a:t>
            </a:r>
            <a:r>
              <a:rPr lang="nl-BE" sz="1050" b="0" i="1" dirty="0" err="1"/>
              <a:t>Biol</a:t>
            </a:r>
            <a:r>
              <a:rPr lang="nl-BE" sz="1050" b="0" i="1" dirty="0"/>
              <a:t>. 22(23)</a:t>
            </a:r>
            <a:r>
              <a:rPr lang="nl-BE" sz="1050" b="0" dirty="0"/>
              <a:t>: 14 pp + </a:t>
            </a:r>
            <a:r>
              <a:rPr lang="nl-BE" sz="1050" b="0" dirty="0" err="1"/>
              <a:t>suppl</a:t>
            </a:r>
            <a:r>
              <a:rPr lang="nl-BE" sz="1050" b="0" dirty="0"/>
              <a:t>. </a:t>
            </a:r>
            <a:r>
              <a:rPr lang="nl-BE" sz="1050" b="0" dirty="0" err="1"/>
              <a:t>inf</a:t>
            </a:r>
            <a:r>
              <a:rPr lang="nl-BE" sz="1050" b="0" dirty="0"/>
              <a:t> (91 pp.). </a:t>
            </a:r>
            <a:r>
              <a:rPr lang="nl-BE" sz="1050" b="0" dirty="0">
                <a:hlinkClick r:id="rId4"/>
              </a:rPr>
              <a:t>hdl.handle.net/10.1016/j.cub.2012.09.036</a:t>
            </a:r>
            <a:r>
              <a:rPr lang="nl-BE" sz="1050" b="0" dirty="0"/>
              <a:t> </a:t>
            </a:r>
            <a:endParaRPr lang="nl-NL" sz="1050" b="0"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p:txBody>
      </p:sp>
    </p:spTree>
    <p:extLst>
      <p:ext uri="{BB962C8B-B14F-4D97-AF65-F5344CB8AC3E}">
        <p14:creationId xmlns:p14="http://schemas.microsoft.com/office/powerpoint/2010/main" val="39619727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1" y="4313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Horaire de l’Atelier</a:t>
            </a:r>
            <a:endParaRPr b="1" dirty="0">
              <a:solidFill>
                <a:srgbClr val="1E3566"/>
              </a:solidFill>
              <a:latin typeface="Montserrat"/>
              <a:ea typeface="Montserrat"/>
              <a:cs typeface="Montserrat"/>
              <a:sym typeface="Montserrat"/>
            </a:endParaRPr>
          </a:p>
        </p:txBody>
      </p:sp>
      <p:sp>
        <p:nvSpPr>
          <p:cNvPr id="79" name="Google Shape;79;p15"/>
          <p:cNvSpPr txBox="1">
            <a:spLocks noGrp="1"/>
          </p:cNvSpPr>
          <p:nvPr>
            <p:ph type="body" idx="1"/>
          </p:nvPr>
        </p:nvSpPr>
        <p:spPr>
          <a:xfrm>
            <a:off x="235498" y="644630"/>
            <a:ext cx="4515053" cy="4036919"/>
          </a:xfrm>
          <a:prstGeom prst="rect">
            <a:avLst/>
          </a:prstGeom>
        </p:spPr>
        <p:txBody>
          <a:bodyPr spcFirstLastPara="1" wrap="square" lIns="91425" tIns="91425" rIns="91425" bIns="91425" anchor="t" anchorCtr="0">
            <a:noAutofit/>
          </a:bodyPr>
          <a:lstStyle/>
          <a:p>
            <a:pPr marL="425450" indent="-285750">
              <a:lnSpc>
                <a:spcPct val="130000"/>
              </a:lnSpc>
              <a:buClr>
                <a:schemeClr val="dk1"/>
              </a:buClr>
              <a:buSzPts val="1400"/>
            </a:pP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Intro à OBIS et au  </a:t>
            </a:r>
            <a:r>
              <a:rPr lang="fr-CA" sz="1400" dirty="0" err="1">
                <a:solidFill>
                  <a:schemeClr val="dk1"/>
                </a:solidFill>
                <a:highlight>
                  <a:srgbClr val="FFFFFF"/>
                </a:highlight>
                <a:latin typeface="Calibri" panose="020F0502020204030204" pitchFamily="34" charset="0"/>
                <a:ea typeface="Lato Light"/>
                <a:cs typeface="Calibri" panose="020F0502020204030204" pitchFamily="34" charset="0"/>
                <a:sym typeface="Lato Light"/>
              </a:rPr>
              <a:t>WoRMS</a:t>
            </a: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  [vous y voici!]</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Termes et types d’enregistrement du Darwin </a:t>
            </a:r>
            <a:r>
              <a:rPr lang="fr-CA" sz="1400" dirty="0" err="1">
                <a:solidFill>
                  <a:schemeClr val="dk1"/>
                </a:solidFill>
                <a:highlight>
                  <a:srgbClr val="FFFFFF"/>
                </a:highlight>
                <a:latin typeface="Calibri" panose="020F0502020204030204" pitchFamily="34" charset="0"/>
                <a:ea typeface="Lato Light"/>
                <a:cs typeface="Calibri" panose="020F0502020204030204" pitchFamily="34" charset="0"/>
                <a:sym typeface="Lato Light"/>
              </a:rPr>
              <a:t>Core</a:t>
            </a: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Formats OBIS I (Archives du Darwin </a:t>
            </a:r>
            <a:r>
              <a:rPr lang="fr-CA" sz="1400" dirty="0" err="1">
                <a:solidFill>
                  <a:schemeClr val="dk1"/>
                </a:solidFill>
                <a:highlight>
                  <a:srgbClr val="FFFFFF"/>
                </a:highlight>
                <a:latin typeface="Calibri" panose="020F0502020204030204" pitchFamily="34" charset="0"/>
                <a:ea typeface="Lato Light"/>
                <a:cs typeface="Calibri" panose="020F0502020204030204" pitchFamily="34" charset="0"/>
                <a:sym typeface="Lato Light"/>
              </a:rPr>
              <a:t>Core</a:t>
            </a: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a:t>
            </a:r>
          </a:p>
          <a:p>
            <a:pPr marL="139700" indent="0">
              <a:lnSpc>
                <a:spcPct val="130000"/>
              </a:lnSpc>
              <a:buClr>
                <a:schemeClr val="dk1"/>
              </a:buClr>
              <a:buSzPts val="1400"/>
              <a:buNone/>
            </a:pP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Formats de métadonnées OBIS (EML)</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Session pratique 1 – Formatage des données / intégration en R, association des taxons, Contrôle qualité avec R, les outils ROBIS.</a:t>
            </a:r>
          </a:p>
          <a:p>
            <a:pPr marL="425450" indent="-285750">
              <a:lnSpc>
                <a:spcPct val="130000"/>
              </a:lnSpc>
              <a:buClr>
                <a:schemeClr val="dk1"/>
              </a:buClr>
              <a:buSzPts val="1400"/>
            </a:pPr>
            <a:r>
              <a:rPr lang="fr-CA" sz="1400" b="1"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Découvrir les jeux de données d’OBIS</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Par le « web mapper » </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Par l’API</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Par ROBIS et les outils OBIS</a:t>
            </a:r>
          </a:p>
        </p:txBody>
      </p:sp>
      <p:sp>
        <p:nvSpPr>
          <p:cNvPr id="80" name="Google Shape;80;p1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15"/>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54</a:t>
            </a:fld>
            <a:endParaRPr b="1" dirty="0">
              <a:solidFill>
                <a:srgbClr val="FFFFFF"/>
              </a:solidFill>
              <a:latin typeface="Raleway"/>
              <a:ea typeface="Raleway"/>
              <a:cs typeface="Raleway"/>
              <a:sym typeface="Raleway"/>
            </a:endParaRPr>
          </a:p>
        </p:txBody>
      </p:sp>
      <p:sp>
        <p:nvSpPr>
          <p:cNvPr id="82" name="Google Shape;82;p1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84" name="Google Shape;84;p15"/>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a:extLst>
              <a:ext uri="{FF2B5EF4-FFF2-40B4-BE49-F238E27FC236}">
                <a16:creationId xmlns:a16="http://schemas.microsoft.com/office/drawing/2014/main" id="{8FEBDA95-AA10-F94A-A762-17D43EB7C87E}"/>
              </a:ext>
            </a:extLst>
          </p:cNvPr>
          <p:cNvPicPr>
            <a:picLocks noChangeAspect="1"/>
          </p:cNvPicPr>
          <p:nvPr/>
        </p:nvPicPr>
        <p:blipFill rotWithShape="1">
          <a:blip r:embed="rId5"/>
          <a:srcRect t="16066" b="10652"/>
          <a:stretch/>
        </p:blipFill>
        <p:spPr>
          <a:xfrm>
            <a:off x="4816802" y="0"/>
            <a:ext cx="4327198" cy="4763150"/>
          </a:xfrm>
          <a:prstGeom prst="rect">
            <a:avLst/>
          </a:prstGeom>
        </p:spPr>
      </p:pic>
      <p:sp>
        <p:nvSpPr>
          <p:cNvPr id="2" name="TextBox 1">
            <a:extLst>
              <a:ext uri="{FF2B5EF4-FFF2-40B4-BE49-F238E27FC236}">
                <a16:creationId xmlns:a16="http://schemas.microsoft.com/office/drawing/2014/main" id="{114DEE3F-F2D7-C14B-BC2A-E67837E14F04}"/>
              </a:ext>
            </a:extLst>
          </p:cNvPr>
          <p:cNvSpPr txBox="1"/>
          <p:nvPr/>
        </p:nvSpPr>
        <p:spPr>
          <a:xfrm>
            <a:off x="5968093" y="4609157"/>
            <a:ext cx="486809" cy="572699"/>
          </a:xfrm>
          <a:prstGeom prst="rect">
            <a:avLst/>
          </a:prstGeom>
          <a:noFill/>
        </p:spPr>
        <p:txBody>
          <a:bodyPr wrap="square" rtlCol="0">
            <a:spAutoFit/>
          </a:bodyPr>
          <a:lstStyle/>
          <a:p>
            <a:endParaRPr lang="en-US" dirty="0"/>
          </a:p>
        </p:txBody>
      </p:sp>
      <p:sp>
        <p:nvSpPr>
          <p:cNvPr id="10" name="Google Shape;94;p16">
            <a:extLst>
              <a:ext uri="{FF2B5EF4-FFF2-40B4-BE49-F238E27FC236}">
                <a16:creationId xmlns:a16="http://schemas.microsoft.com/office/drawing/2014/main" id="{991E7050-C2B0-4B45-BA37-A58FE3B60C91}"/>
              </a:ext>
            </a:extLst>
          </p:cNvPr>
          <p:cNvSpPr txBox="1"/>
          <p:nvPr/>
        </p:nvSpPr>
        <p:spPr>
          <a:xfrm>
            <a:off x="235499" y="615831"/>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1</a:t>
            </a:r>
            <a:endParaRPr b="1" dirty="0"/>
          </a:p>
        </p:txBody>
      </p:sp>
      <p:sp>
        <p:nvSpPr>
          <p:cNvPr id="11" name="Google Shape;94;p16">
            <a:extLst>
              <a:ext uri="{FF2B5EF4-FFF2-40B4-BE49-F238E27FC236}">
                <a16:creationId xmlns:a16="http://schemas.microsoft.com/office/drawing/2014/main" id="{9BA26642-D3C0-B948-8343-336CF3128B9E}"/>
              </a:ext>
            </a:extLst>
          </p:cNvPr>
          <p:cNvSpPr txBox="1"/>
          <p:nvPr/>
        </p:nvSpPr>
        <p:spPr>
          <a:xfrm>
            <a:off x="235499" y="1924783"/>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2</a:t>
            </a:r>
            <a:endParaRPr b="1"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sp>
        <p:nvSpPr>
          <p:cNvPr id="90" name="Google Shape;90;p16"/>
          <p:cNvSpPr txBox="1">
            <a:spLocks noGrp="1"/>
          </p:cNvSpPr>
          <p:nvPr>
            <p:ph type="body" idx="1"/>
          </p:nvPr>
        </p:nvSpPr>
        <p:spPr>
          <a:xfrm>
            <a:off x="4812500" y="747520"/>
            <a:ext cx="4207500" cy="2469600"/>
          </a:xfrm>
          <a:prstGeom prst="rect">
            <a:avLst/>
          </a:prstGeom>
        </p:spPr>
        <p:txBody>
          <a:bodyPr spcFirstLastPara="1" wrap="square" lIns="91425" tIns="91425" rIns="91425" bIns="91425" anchor="t" anchorCtr="0">
            <a:noAutofit/>
          </a:bodyPr>
          <a:lstStyle/>
          <a:p>
            <a:pPr marL="152400" lvl="0" indent="0" algn="l" rtl="0">
              <a:lnSpc>
                <a:spcPct val="130000"/>
              </a:lnSpc>
              <a:spcBef>
                <a:spcPts val="0"/>
              </a:spcBef>
              <a:spcAft>
                <a:spcPts val="0"/>
              </a:spcAft>
              <a:buClr>
                <a:schemeClr val="dk1"/>
              </a:buClr>
              <a:buSzPts val="1200"/>
              <a:buNone/>
            </a:pPr>
            <a:r>
              <a:rPr lang="fr-CA" sz="1175" dirty="0">
                <a:solidFill>
                  <a:schemeClr val="dk1"/>
                </a:solidFill>
                <a:latin typeface="Calibri" panose="020F0502020204030204" pitchFamily="34" charset="0"/>
                <a:ea typeface="Lato Light"/>
                <a:cs typeface="Calibri" panose="020F0502020204030204" pitchFamily="34" charset="0"/>
                <a:sym typeface="Lato Light"/>
              </a:rPr>
              <a:t>Publier ses données sur OBIS via OBIS Canada</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Soumettre/Mettre à jour ses archives </a:t>
            </a:r>
            <a:r>
              <a:rPr lang="fr-CA" sz="1175" dirty="0" err="1">
                <a:solidFill>
                  <a:schemeClr val="dk1"/>
                </a:solidFill>
                <a:latin typeface="Calibri" panose="020F0502020204030204" pitchFamily="34" charset="0"/>
                <a:ea typeface="Lato Light"/>
                <a:cs typeface="Calibri" panose="020F0502020204030204" pitchFamily="34" charset="0"/>
                <a:sym typeface="Lato Light"/>
              </a:rPr>
              <a:t>DarwinCore</a:t>
            </a:r>
            <a:r>
              <a:rPr lang="fr-CA" sz="1175" dirty="0">
                <a:solidFill>
                  <a:schemeClr val="dk1"/>
                </a:solidFill>
                <a:latin typeface="Calibri" panose="020F0502020204030204" pitchFamily="34" charset="0"/>
                <a:ea typeface="Lato Light"/>
                <a:cs typeface="Calibri" panose="020F0502020204030204" pitchFamily="34" charset="0"/>
                <a:sym typeface="Lato Light"/>
              </a:rPr>
              <a:t> sur OBIS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Partager ses données à un nœud OBIS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Les lignes directrices pour partager et utiliser des données OBIS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Raisons pour partager ses données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Apposer une licence sur ses jeux de données</a:t>
            </a:r>
          </a:p>
          <a:p>
            <a:pPr marL="152400" lvl="0" indent="0" algn="l" rtl="0">
              <a:lnSpc>
                <a:spcPct val="130000"/>
              </a:lnSpc>
              <a:spcBef>
                <a:spcPts val="0"/>
              </a:spcBef>
              <a:spcAft>
                <a:spcPts val="0"/>
              </a:spcAft>
              <a:buClr>
                <a:schemeClr val="dk1"/>
              </a:buClr>
              <a:buSzPts val="1200"/>
              <a:buNone/>
            </a:pPr>
            <a:r>
              <a:rPr lang="fr-CA" sz="1175" dirty="0">
                <a:solidFill>
                  <a:schemeClr val="dk1"/>
                </a:solidFill>
                <a:latin typeface="Calibri" panose="020F0502020204030204" pitchFamily="34" charset="0"/>
                <a:ea typeface="Lato Light"/>
                <a:cs typeface="Calibri" panose="020F0502020204030204" pitchFamily="34" charset="0"/>
                <a:sym typeface="Lato Light"/>
              </a:rPr>
              <a:t>Session pratique 2 : Cartographier ses propres jeux de données</a:t>
            </a:r>
          </a:p>
        </p:txBody>
      </p:sp>
      <p:sp>
        <p:nvSpPr>
          <p:cNvPr id="91" name="Google Shape;91;p1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16"/>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55</a:t>
            </a:fld>
            <a:endParaRPr b="1">
              <a:solidFill>
                <a:srgbClr val="FFFFFF"/>
              </a:solidFill>
              <a:latin typeface="Raleway"/>
              <a:ea typeface="Raleway"/>
              <a:cs typeface="Raleway"/>
              <a:sym typeface="Raleway"/>
            </a:endParaRPr>
          </a:p>
        </p:txBody>
      </p:sp>
      <p:sp>
        <p:nvSpPr>
          <p:cNvPr id="93" name="Google Shape;93;p1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94" name="Google Shape;94;p16"/>
          <p:cNvSpPr txBox="1"/>
          <p:nvPr/>
        </p:nvSpPr>
        <p:spPr>
          <a:xfrm>
            <a:off x="4850050" y="489774"/>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3</a:t>
            </a:r>
            <a:endParaRPr b="1" dirty="0"/>
          </a:p>
        </p:txBody>
      </p:sp>
      <p:pic>
        <p:nvPicPr>
          <p:cNvPr id="95" name="Google Shape;95;p16"/>
          <p:cNvPicPr preferRelativeResize="0"/>
          <p:nvPr/>
        </p:nvPicPr>
        <p:blipFill rotWithShape="1">
          <a:blip r:embed="rId4">
            <a:alphaModFix/>
          </a:blip>
          <a:srcRect l="36008"/>
          <a:stretch/>
        </p:blipFill>
        <p:spPr>
          <a:xfrm>
            <a:off x="0" y="0"/>
            <a:ext cx="4572000" cy="4763146"/>
          </a:xfrm>
          <a:prstGeom prst="rect">
            <a:avLst/>
          </a:prstGeom>
          <a:noFill/>
          <a:ln>
            <a:noFill/>
          </a:ln>
        </p:spPr>
      </p:pic>
      <p:pic>
        <p:nvPicPr>
          <p:cNvPr id="96" name="Google Shape;96;p16"/>
          <p:cNvPicPr preferRelativeResize="0"/>
          <p:nvPr/>
        </p:nvPicPr>
        <p:blipFill>
          <a:blip r:embed="rId5">
            <a:alphaModFix/>
          </a:blip>
          <a:stretch>
            <a:fillRect/>
          </a:stretch>
        </p:blipFill>
        <p:spPr>
          <a:xfrm>
            <a:off x="8616800" y="4821546"/>
            <a:ext cx="403200" cy="252804"/>
          </a:xfrm>
          <a:prstGeom prst="rect">
            <a:avLst/>
          </a:prstGeom>
          <a:noFill/>
          <a:ln>
            <a:noFill/>
          </a:ln>
        </p:spPr>
      </p:pic>
      <p:sp>
        <p:nvSpPr>
          <p:cNvPr id="12" name="Google Shape;78;p15">
            <a:extLst>
              <a:ext uri="{FF2B5EF4-FFF2-40B4-BE49-F238E27FC236}">
                <a16:creationId xmlns:a16="http://schemas.microsoft.com/office/drawing/2014/main" id="{0066468F-9A2C-ED46-97B9-E2B51B660989}"/>
              </a:ext>
            </a:extLst>
          </p:cNvPr>
          <p:cNvSpPr txBox="1">
            <a:spLocks noGrp="1"/>
          </p:cNvSpPr>
          <p:nvPr>
            <p:ph type="title"/>
          </p:nvPr>
        </p:nvSpPr>
        <p:spPr>
          <a:xfrm>
            <a:off x="4856012" y="39550"/>
            <a:ext cx="415208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Horaire de l’Atelier</a:t>
            </a:r>
            <a:endParaRPr b="1" dirty="0">
              <a:solidFill>
                <a:srgbClr val="1E3566"/>
              </a:solidFill>
              <a:latin typeface="Montserrat"/>
              <a:ea typeface="Montserrat"/>
              <a:cs typeface="Montserrat"/>
              <a:sym typeface="Montserrat"/>
            </a:endParaRPr>
          </a:p>
        </p:txBody>
      </p:sp>
      <p:sp>
        <p:nvSpPr>
          <p:cNvPr id="10" name="Google Shape;94;p16">
            <a:extLst>
              <a:ext uri="{FF2B5EF4-FFF2-40B4-BE49-F238E27FC236}">
                <a16:creationId xmlns:a16="http://schemas.microsoft.com/office/drawing/2014/main" id="{8DBB6FF4-6BB7-4792-993F-E86C47535B0E}"/>
              </a:ext>
            </a:extLst>
          </p:cNvPr>
          <p:cNvSpPr txBox="1"/>
          <p:nvPr/>
        </p:nvSpPr>
        <p:spPr>
          <a:xfrm>
            <a:off x="4850050" y="2811874"/>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4</a:t>
            </a:r>
            <a:endParaRPr b="1" dirty="0"/>
          </a:p>
        </p:txBody>
      </p:sp>
      <p:sp>
        <p:nvSpPr>
          <p:cNvPr id="11" name="Google Shape;90;p16">
            <a:extLst>
              <a:ext uri="{FF2B5EF4-FFF2-40B4-BE49-F238E27FC236}">
                <a16:creationId xmlns:a16="http://schemas.microsoft.com/office/drawing/2014/main" id="{EE8CCAAF-4AA5-4D81-A469-47C8CC480500}"/>
              </a:ext>
            </a:extLst>
          </p:cNvPr>
          <p:cNvSpPr txBox="1">
            <a:spLocks/>
          </p:cNvSpPr>
          <p:nvPr/>
        </p:nvSpPr>
        <p:spPr>
          <a:xfrm>
            <a:off x="4850050" y="3161180"/>
            <a:ext cx="4293950" cy="246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400" indent="0">
              <a:lnSpc>
                <a:spcPct val="130000"/>
              </a:lnSpc>
              <a:buClr>
                <a:schemeClr val="dk1"/>
              </a:buClr>
              <a:buSzPts val="1200"/>
              <a:buNone/>
            </a:pPr>
            <a:r>
              <a:rPr lang="en-US" sz="1180" dirty="0">
                <a:solidFill>
                  <a:schemeClr val="dk1"/>
                </a:solidFill>
                <a:latin typeface="Calibri" panose="020F0502020204030204" pitchFamily="34" charset="0"/>
                <a:ea typeface="Lato Light"/>
                <a:cs typeface="Calibri" panose="020F0502020204030204" pitchFamily="34" charset="0"/>
                <a:sym typeface="Lato Light"/>
              </a:rPr>
              <a:t>Session pratique 3: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Découvrir</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collecter</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visualiser</a:t>
            </a:r>
            <a:r>
              <a:rPr lang="en-US" sz="1180" dirty="0">
                <a:solidFill>
                  <a:schemeClr val="dk1"/>
                </a:solidFill>
                <a:latin typeface="Calibri" panose="020F0502020204030204" pitchFamily="34" charset="0"/>
                <a:ea typeface="Lato Light"/>
                <a:cs typeface="Calibri" panose="020F0502020204030204" pitchFamily="34" charset="0"/>
                <a:sym typeface="Lato Light"/>
              </a:rPr>
              <a:t> et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et</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analyser</a:t>
            </a:r>
            <a:r>
              <a:rPr lang="en-US" sz="1180" dirty="0">
                <a:solidFill>
                  <a:schemeClr val="dk1"/>
                </a:solidFill>
                <a:latin typeface="Calibri" panose="020F0502020204030204" pitchFamily="34" charset="0"/>
                <a:ea typeface="Lato Light"/>
                <a:cs typeface="Calibri" panose="020F0502020204030204" pitchFamily="34" charset="0"/>
                <a:sym typeface="Lato Light"/>
              </a:rPr>
              <a:t> des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données</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d’es</a:t>
            </a:r>
            <a:r>
              <a:rPr lang="en-US" sz="1180" dirty="0">
                <a:solidFill>
                  <a:schemeClr val="dk1"/>
                </a:solidFill>
                <a:latin typeface="Calibri" panose="020F0502020204030204" pitchFamily="34" charset="0"/>
                <a:ea typeface="Lato Light"/>
                <a:cs typeface="Calibri" panose="020F0502020204030204" pitchFamily="34" charset="0"/>
                <a:sym typeface="Lato Light"/>
              </a:rPr>
              <a:t> archives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DwC</a:t>
            </a:r>
            <a:r>
              <a:rPr lang="en-US" sz="1180" dirty="0">
                <a:solidFill>
                  <a:schemeClr val="dk1"/>
                </a:solidFill>
                <a:latin typeface="Calibri" panose="020F0502020204030204" pitchFamily="34" charset="0"/>
                <a:ea typeface="Lato Light"/>
                <a:cs typeface="Calibri" panose="020F0502020204030204" pitchFamily="34" charset="0"/>
                <a:sym typeface="Lato Light"/>
              </a:rPr>
              <a:t> archives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depuis</a:t>
            </a:r>
            <a:r>
              <a:rPr lang="en-US" sz="1180" dirty="0">
                <a:solidFill>
                  <a:schemeClr val="dk1"/>
                </a:solidFill>
                <a:latin typeface="Calibri" panose="020F0502020204030204" pitchFamily="34" charset="0"/>
                <a:ea typeface="Lato Light"/>
                <a:cs typeface="Calibri" panose="020F0502020204030204" pitchFamily="34" charset="0"/>
                <a:sym typeface="Lato Light"/>
              </a:rPr>
              <a:t> le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portail</a:t>
            </a:r>
            <a:r>
              <a:rPr lang="en-US" sz="1180" dirty="0">
                <a:solidFill>
                  <a:schemeClr val="dk1"/>
                </a:solidFill>
                <a:latin typeface="Calibri" panose="020F0502020204030204" pitchFamily="34" charset="0"/>
                <a:ea typeface="Lato Light"/>
                <a:cs typeface="Calibri" panose="020F0502020204030204" pitchFamily="34" charset="0"/>
                <a:sym typeface="Lato Light"/>
              </a:rPr>
              <a:t> OBIS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ou</a:t>
            </a:r>
            <a:r>
              <a:rPr lang="en-US" sz="1180" dirty="0">
                <a:solidFill>
                  <a:schemeClr val="dk1"/>
                </a:solidFill>
                <a:latin typeface="Calibri" panose="020F0502020204030204" pitchFamily="34" charset="0"/>
                <a:ea typeface="Lato Light"/>
                <a:cs typeface="Calibri" panose="020F0502020204030204" pitchFamily="34" charset="0"/>
                <a:sym typeface="Lato Light"/>
              </a:rPr>
              <a:t> par ROBIS</a:t>
            </a:r>
          </a:p>
          <a:p>
            <a:pPr marL="323850" indent="-171450">
              <a:lnSpc>
                <a:spcPct val="130000"/>
              </a:lnSpc>
              <a:buClr>
                <a:schemeClr val="dk1"/>
              </a:buClr>
              <a:buSzPts val="1200"/>
            </a:pPr>
            <a:r>
              <a:rPr lang="en-US" sz="1180" dirty="0" err="1">
                <a:solidFill>
                  <a:schemeClr val="dk1"/>
                </a:solidFill>
                <a:latin typeface="Calibri" panose="020F0502020204030204" pitchFamily="34" charset="0"/>
                <a:ea typeface="Lato Light"/>
                <a:cs typeface="Calibri" panose="020F0502020204030204" pitchFamily="34" charset="0"/>
                <a:sym typeface="Lato Light"/>
              </a:rPr>
              <a:t>Contribuer</a:t>
            </a:r>
            <a:r>
              <a:rPr lang="en-US" sz="1180" dirty="0">
                <a:solidFill>
                  <a:schemeClr val="dk1"/>
                </a:solidFill>
                <a:latin typeface="Calibri" panose="020F0502020204030204" pitchFamily="34" charset="0"/>
                <a:ea typeface="Lato Light"/>
                <a:cs typeface="Calibri" panose="020F0502020204030204" pitchFamily="34" charset="0"/>
                <a:sym typeface="Lato Light"/>
              </a:rPr>
              <a:t> à OBIS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ou</a:t>
            </a:r>
            <a:r>
              <a:rPr lang="en-US" sz="1180" dirty="0">
                <a:solidFill>
                  <a:schemeClr val="dk1"/>
                </a:solidFill>
                <a:latin typeface="Calibri" panose="020F0502020204030204" pitchFamily="34" charset="0"/>
                <a:ea typeface="Lato Light"/>
                <a:cs typeface="Calibri" panose="020F0502020204030204" pitchFamily="34" charset="0"/>
                <a:sym typeface="Lato Light"/>
              </a:rPr>
              <a:t> OBIS Canada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en</a:t>
            </a:r>
            <a:r>
              <a:rPr lang="en-US" sz="1180" dirty="0">
                <a:solidFill>
                  <a:schemeClr val="dk1"/>
                </a:solidFill>
                <a:latin typeface="Calibri" panose="020F0502020204030204" pitchFamily="34" charset="0"/>
                <a:ea typeface="Lato Light"/>
                <a:cs typeface="Calibri" panose="020F0502020204030204" pitchFamily="34" charset="0"/>
                <a:sym typeface="Lato Light"/>
              </a:rPr>
              <a:t> tant que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gestionnaire</a:t>
            </a:r>
            <a:r>
              <a:rPr lang="en-US" sz="1180" dirty="0">
                <a:solidFill>
                  <a:schemeClr val="dk1"/>
                </a:solidFill>
                <a:latin typeface="Calibri" panose="020F0502020204030204" pitchFamily="34" charset="0"/>
                <a:ea typeface="Lato Light"/>
                <a:cs typeface="Calibri" panose="020F0502020204030204" pitchFamily="34" charset="0"/>
                <a:sym typeface="Lato Light"/>
              </a:rPr>
              <a:t> de collection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ou</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développeur</a:t>
            </a:r>
            <a:endParaRPr lang="en-US" sz="1180" dirty="0">
              <a:solidFill>
                <a:schemeClr val="dk1"/>
              </a:solidFill>
              <a:latin typeface="Calibri" panose="020F0502020204030204" pitchFamily="34" charset="0"/>
              <a:ea typeface="Lato Light"/>
              <a:cs typeface="Calibri" panose="020F0502020204030204" pitchFamily="34" charset="0"/>
              <a:sym typeface="Lato Light"/>
            </a:endParaRPr>
          </a:p>
          <a:p>
            <a:pPr marL="323850" indent="-171450">
              <a:lnSpc>
                <a:spcPct val="130000"/>
              </a:lnSpc>
              <a:buClr>
                <a:schemeClr val="dk1"/>
              </a:buClr>
              <a:buSzPts val="1200"/>
            </a:pPr>
            <a:r>
              <a:rPr lang="en-US" sz="1180" dirty="0" err="1">
                <a:solidFill>
                  <a:schemeClr val="dk1"/>
                </a:solidFill>
                <a:latin typeface="Calibri" panose="020F0502020204030204" pitchFamily="34" charset="0"/>
                <a:ea typeface="Lato Light"/>
                <a:cs typeface="Calibri" panose="020F0502020204030204" pitchFamily="34" charset="0"/>
                <a:sym typeface="Lato Light"/>
              </a:rPr>
              <a:t>Rester</a:t>
            </a:r>
            <a:r>
              <a:rPr lang="en-US" sz="1180" dirty="0">
                <a:solidFill>
                  <a:schemeClr val="dk1"/>
                </a:solidFill>
                <a:latin typeface="Calibri" panose="020F0502020204030204" pitchFamily="34" charset="0"/>
                <a:ea typeface="Lato Light"/>
                <a:cs typeface="Calibri" panose="020F0502020204030204" pitchFamily="34" charset="0"/>
                <a:sym typeface="Lato Light"/>
              </a:rPr>
              <a:t> connecter à OBIS-Canada / Feedback / Wrap-up</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2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8" name="Google Shape;258;p29"/>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259" name="Google Shape;259;p29"/>
          <p:cNvPicPr preferRelativeResize="0"/>
          <p:nvPr/>
        </p:nvPicPr>
        <p:blipFill>
          <a:blip r:embed="rId5">
            <a:alphaModFix/>
          </a:blip>
          <a:stretch>
            <a:fillRect/>
          </a:stretch>
        </p:blipFill>
        <p:spPr>
          <a:xfrm>
            <a:off x="3284763" y="921925"/>
            <a:ext cx="2574475" cy="979000"/>
          </a:xfrm>
          <a:prstGeom prst="rect">
            <a:avLst/>
          </a:prstGeom>
          <a:noFill/>
          <a:ln>
            <a:noFill/>
          </a:ln>
        </p:spPr>
      </p:pic>
      <p:sp>
        <p:nvSpPr>
          <p:cNvPr id="260" name="Google Shape;260;p29"/>
          <p:cNvSpPr/>
          <p:nvPr/>
        </p:nvSpPr>
        <p:spPr>
          <a:xfrm>
            <a:off x="562175" y="2435975"/>
            <a:ext cx="7905600" cy="16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29"/>
          <p:cNvPicPr preferRelativeResize="0"/>
          <p:nvPr/>
        </p:nvPicPr>
        <p:blipFill rotWithShape="1">
          <a:blip r:embed="rId6">
            <a:alphaModFix/>
          </a:blip>
          <a:srcRect l="781" t="11413" r="85180" b="11413"/>
          <a:stretch/>
        </p:blipFill>
        <p:spPr>
          <a:xfrm>
            <a:off x="1003275" y="2735775"/>
            <a:ext cx="1367673" cy="617125"/>
          </a:xfrm>
          <a:prstGeom prst="rect">
            <a:avLst/>
          </a:prstGeom>
          <a:noFill/>
          <a:ln>
            <a:noFill/>
          </a:ln>
        </p:spPr>
      </p:pic>
      <p:pic>
        <p:nvPicPr>
          <p:cNvPr id="262" name="Google Shape;262;p29"/>
          <p:cNvPicPr preferRelativeResize="0"/>
          <p:nvPr/>
        </p:nvPicPr>
        <p:blipFill>
          <a:blip r:embed="rId7">
            <a:alphaModFix/>
          </a:blip>
          <a:stretch>
            <a:fillRect/>
          </a:stretch>
        </p:blipFill>
        <p:spPr>
          <a:xfrm>
            <a:off x="2078475" y="4418025"/>
            <a:ext cx="225300" cy="225300"/>
          </a:xfrm>
          <a:prstGeom prst="rect">
            <a:avLst/>
          </a:prstGeom>
          <a:noFill/>
          <a:ln>
            <a:noFill/>
          </a:ln>
        </p:spPr>
      </p:pic>
      <p:sp>
        <p:nvSpPr>
          <p:cNvPr id="263" name="Google Shape;263;p29"/>
          <p:cNvSpPr txBox="1"/>
          <p:nvPr/>
        </p:nvSpPr>
        <p:spPr>
          <a:xfrm>
            <a:off x="2303775" y="4365500"/>
            <a:ext cx="18987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a:t>
            </a:r>
            <a:endParaRPr sz="1000">
              <a:solidFill>
                <a:srgbClr val="FFFFFF"/>
              </a:solidFill>
              <a:latin typeface="Raleway SemiBold"/>
              <a:ea typeface="Raleway SemiBold"/>
              <a:cs typeface="Raleway SemiBold"/>
              <a:sym typeface="Raleway SemiBold"/>
            </a:endParaRPr>
          </a:p>
        </p:txBody>
      </p:sp>
      <p:pic>
        <p:nvPicPr>
          <p:cNvPr id="264" name="Google Shape;264;p29"/>
          <p:cNvPicPr preferRelativeResize="0"/>
          <p:nvPr/>
        </p:nvPicPr>
        <p:blipFill rotWithShape="1">
          <a:blip r:embed="rId8">
            <a:alphaModFix/>
          </a:blip>
          <a:srcRect/>
          <a:stretch/>
        </p:blipFill>
        <p:spPr>
          <a:xfrm>
            <a:off x="4064225" y="4418025"/>
            <a:ext cx="225300" cy="225300"/>
          </a:xfrm>
          <a:prstGeom prst="rect">
            <a:avLst/>
          </a:prstGeom>
          <a:noFill/>
          <a:ln>
            <a:noFill/>
          </a:ln>
        </p:spPr>
      </p:pic>
      <p:sp>
        <p:nvSpPr>
          <p:cNvPr id="265" name="Google Shape;265;p29"/>
          <p:cNvSpPr txBox="1"/>
          <p:nvPr/>
        </p:nvSpPr>
        <p:spPr>
          <a:xfrm>
            <a:off x="4289525" y="4365500"/>
            <a:ext cx="15906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a:t>
            </a:r>
            <a:endParaRPr sz="1000">
              <a:solidFill>
                <a:srgbClr val="FFFFFF"/>
              </a:solidFill>
              <a:latin typeface="Raleway SemiBold"/>
              <a:ea typeface="Raleway SemiBold"/>
              <a:cs typeface="Raleway SemiBold"/>
              <a:sym typeface="Raleway SemiBold"/>
            </a:endParaRPr>
          </a:p>
        </p:txBody>
      </p:sp>
      <p:sp>
        <p:nvSpPr>
          <p:cNvPr id="266" name="Google Shape;266;p29"/>
          <p:cNvSpPr txBox="1"/>
          <p:nvPr/>
        </p:nvSpPr>
        <p:spPr>
          <a:xfrm>
            <a:off x="5718275" y="4365500"/>
            <a:ext cx="22302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oceantrackingnetwork.org</a:t>
            </a:r>
            <a:endParaRPr sz="1000">
              <a:solidFill>
                <a:srgbClr val="FFFFFF"/>
              </a:solidFill>
              <a:latin typeface="Raleway SemiBold"/>
              <a:ea typeface="Raleway SemiBold"/>
              <a:cs typeface="Raleway SemiBold"/>
              <a:sym typeface="Raleway SemiBold"/>
            </a:endParaRPr>
          </a:p>
        </p:txBody>
      </p:sp>
      <p:pic>
        <p:nvPicPr>
          <p:cNvPr id="267" name="Google Shape;267;p29"/>
          <p:cNvPicPr preferRelativeResize="0"/>
          <p:nvPr/>
        </p:nvPicPr>
        <p:blipFill rotWithShape="1">
          <a:blip r:embed="rId6">
            <a:alphaModFix/>
          </a:blip>
          <a:srcRect l="14621" r="74253"/>
          <a:stretch/>
        </p:blipFill>
        <p:spPr>
          <a:xfrm>
            <a:off x="4421222" y="2735763"/>
            <a:ext cx="836403" cy="617125"/>
          </a:xfrm>
          <a:prstGeom prst="rect">
            <a:avLst/>
          </a:prstGeom>
          <a:noFill/>
          <a:ln>
            <a:noFill/>
          </a:ln>
        </p:spPr>
      </p:pic>
      <p:pic>
        <p:nvPicPr>
          <p:cNvPr id="268" name="Google Shape;268;p29"/>
          <p:cNvPicPr preferRelativeResize="0"/>
          <p:nvPr/>
        </p:nvPicPr>
        <p:blipFill rotWithShape="1">
          <a:blip r:embed="rId6">
            <a:alphaModFix/>
          </a:blip>
          <a:srcRect l="27332" t="24386" r="61324" b="24381"/>
          <a:stretch/>
        </p:blipFill>
        <p:spPr>
          <a:xfrm>
            <a:off x="2525263" y="2732742"/>
            <a:ext cx="1664752" cy="617125"/>
          </a:xfrm>
          <a:prstGeom prst="rect">
            <a:avLst/>
          </a:prstGeom>
          <a:noFill/>
          <a:ln>
            <a:noFill/>
          </a:ln>
        </p:spPr>
      </p:pic>
      <p:pic>
        <p:nvPicPr>
          <p:cNvPr id="269" name="Google Shape;269;p29"/>
          <p:cNvPicPr preferRelativeResize="0"/>
          <p:nvPr/>
        </p:nvPicPr>
        <p:blipFill rotWithShape="1">
          <a:blip r:embed="rId6">
            <a:alphaModFix/>
          </a:blip>
          <a:srcRect l="40664" r="47583"/>
          <a:stretch/>
        </p:blipFill>
        <p:spPr>
          <a:xfrm>
            <a:off x="5593365" y="2605030"/>
            <a:ext cx="1313622" cy="918690"/>
          </a:xfrm>
          <a:prstGeom prst="rect">
            <a:avLst/>
          </a:prstGeom>
          <a:noFill/>
          <a:ln>
            <a:noFill/>
          </a:ln>
        </p:spPr>
      </p:pic>
      <p:pic>
        <p:nvPicPr>
          <p:cNvPr id="270" name="Google Shape;270;p29"/>
          <p:cNvPicPr preferRelativeResize="0"/>
          <p:nvPr/>
        </p:nvPicPr>
        <p:blipFill rotWithShape="1">
          <a:blip r:embed="rId6">
            <a:alphaModFix/>
          </a:blip>
          <a:srcRect l="53683" r="34564"/>
          <a:stretch/>
        </p:blipFill>
        <p:spPr>
          <a:xfrm>
            <a:off x="6962750" y="2698500"/>
            <a:ext cx="883602" cy="617125"/>
          </a:xfrm>
          <a:prstGeom prst="rect">
            <a:avLst/>
          </a:prstGeom>
          <a:noFill/>
          <a:ln>
            <a:noFill/>
          </a:ln>
        </p:spPr>
      </p:pic>
      <p:pic>
        <p:nvPicPr>
          <p:cNvPr id="271" name="Google Shape;271;p29"/>
          <p:cNvPicPr preferRelativeResize="0"/>
          <p:nvPr/>
        </p:nvPicPr>
        <p:blipFill rotWithShape="1">
          <a:blip r:embed="rId6">
            <a:alphaModFix/>
          </a:blip>
          <a:srcRect l="66949" r="1323"/>
          <a:stretch/>
        </p:blipFill>
        <p:spPr>
          <a:xfrm>
            <a:off x="5688253" y="3352898"/>
            <a:ext cx="2385499" cy="617125"/>
          </a:xfrm>
          <a:prstGeom prst="rect">
            <a:avLst/>
          </a:prstGeom>
          <a:noFill/>
          <a:ln>
            <a:noFill/>
          </a:ln>
        </p:spPr>
      </p:pic>
      <p:pic>
        <p:nvPicPr>
          <p:cNvPr id="272" name="Google Shape;272;p29"/>
          <p:cNvPicPr preferRelativeResize="0"/>
          <p:nvPr/>
        </p:nvPicPr>
        <p:blipFill>
          <a:blip r:embed="rId9">
            <a:alphaModFix/>
          </a:blip>
          <a:stretch>
            <a:fillRect/>
          </a:stretch>
        </p:blipFill>
        <p:spPr>
          <a:xfrm>
            <a:off x="3746237" y="3549826"/>
            <a:ext cx="1894572" cy="158390"/>
          </a:xfrm>
          <a:prstGeom prst="rect">
            <a:avLst/>
          </a:prstGeom>
          <a:noFill/>
          <a:ln>
            <a:noFill/>
          </a:ln>
        </p:spPr>
      </p:pic>
      <p:pic>
        <p:nvPicPr>
          <p:cNvPr id="3" name="Picture 2" descr="A close up of a sign&#10;&#10;Description automatically generated">
            <a:extLst>
              <a:ext uri="{FF2B5EF4-FFF2-40B4-BE49-F238E27FC236}">
                <a16:creationId xmlns:a16="http://schemas.microsoft.com/office/drawing/2014/main" id="{064CCF7A-4863-364A-9CAB-9CD61F4095EA}"/>
              </a:ext>
            </a:extLst>
          </p:cNvPr>
          <p:cNvPicPr>
            <a:picLocks noChangeAspect="1"/>
          </p:cNvPicPr>
          <p:nvPr/>
        </p:nvPicPr>
        <p:blipFill>
          <a:blip r:embed="rId10"/>
          <a:stretch>
            <a:fillRect/>
          </a:stretch>
        </p:blipFill>
        <p:spPr>
          <a:xfrm>
            <a:off x="2580394" y="3557993"/>
            <a:ext cx="862238" cy="206937"/>
          </a:xfrm>
          <a:prstGeom prst="rect">
            <a:avLst/>
          </a:prstGeom>
        </p:spPr>
      </p:pic>
      <p:pic>
        <p:nvPicPr>
          <p:cNvPr id="19" name="Graphic 18">
            <a:extLst>
              <a:ext uri="{FF2B5EF4-FFF2-40B4-BE49-F238E27FC236}">
                <a16:creationId xmlns:a16="http://schemas.microsoft.com/office/drawing/2014/main" id="{4DD5C94E-BFB0-4C7B-BB5A-89FEFE1845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89525" y="3362694"/>
            <a:ext cx="995171" cy="56669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7EC774-8757-4F64-8EE1-0CC7B97C4498}"/>
              </a:ext>
            </a:extLst>
          </p:cNvPr>
          <p:cNvSpPr/>
          <p:nvPr>
            <p:custDataLst>
              <p:tags r:id="rId1"/>
            </p:custDataLst>
          </p:nvPr>
        </p:nvSpPr>
        <p:spPr>
          <a:xfrm>
            <a:off x="4281720" y="2122819"/>
            <a:ext cx="3545452" cy="2585323"/>
          </a:xfrm>
          <a:prstGeom prst="rect">
            <a:avLst/>
          </a:prstGeom>
          <a:ln>
            <a:noFill/>
          </a:ln>
        </p:spPr>
        <p:txBody>
          <a:bodyPr wrap="square">
            <a:spAutoFit/>
          </a:bodyPr>
          <a:lstStyle/>
          <a:p>
            <a:pPr defTabSz="685784"/>
            <a:r>
              <a:rPr lang="fr-CA" sz="1350" dirty="0">
                <a:solidFill>
                  <a:schemeClr val="tx1">
                    <a:lumMod val="75000"/>
                    <a:lumOff val="25000"/>
                  </a:schemeClr>
                </a:solidFill>
              </a:rPr>
              <a:t>L’Observatoire global du Saint-Laurent est un organisme à but non lucratif</a:t>
            </a:r>
            <a:r>
              <a:rPr lang="fr-CA" sz="1350" i="1" dirty="0">
                <a:solidFill>
                  <a:schemeClr val="tx1">
                    <a:lumMod val="75000"/>
                    <a:lumOff val="25000"/>
                  </a:schemeClr>
                </a:solidFill>
              </a:rPr>
              <a:t>.</a:t>
            </a:r>
            <a:r>
              <a:rPr lang="fr-CA" sz="1350" dirty="0">
                <a:solidFill>
                  <a:schemeClr val="tx1">
                    <a:lumMod val="75000"/>
                    <a:lumOff val="25000"/>
                  </a:schemeClr>
                </a:solidFill>
              </a:rPr>
              <a:t> Son objectif est d’établir et d’exploiter un centre autonome d’intégration et de diffusion de données et d’informations sur le système global du Saint-Laurent.</a:t>
            </a:r>
          </a:p>
          <a:p>
            <a:pPr defTabSz="685784"/>
            <a:endParaRPr lang="fr-CA" sz="1350" dirty="0">
              <a:solidFill>
                <a:schemeClr val="tx1">
                  <a:lumMod val="75000"/>
                  <a:lumOff val="25000"/>
                </a:schemeClr>
              </a:solidFill>
            </a:endParaRPr>
          </a:p>
          <a:p>
            <a:pPr defTabSz="685784"/>
            <a:r>
              <a:rPr lang="fr-CA" sz="1350" dirty="0">
                <a:solidFill>
                  <a:schemeClr val="tx1">
                    <a:lumMod val="75000"/>
                    <a:lumOff val="25000"/>
                  </a:schemeClr>
                </a:solidFill>
              </a:rPr>
              <a:t>L’OGSL est une organisation neutre, reconnue mondialement. Elle compte actuellement plus de 40 membres qui partagent leurs données et qui supportent sa mission.</a:t>
            </a:r>
          </a:p>
        </p:txBody>
      </p:sp>
      <p:pic>
        <p:nvPicPr>
          <p:cNvPr id="12" name="Picture 11" descr="Logo&#10;&#10;Description automatically generated">
            <a:extLst>
              <a:ext uri="{FF2B5EF4-FFF2-40B4-BE49-F238E27FC236}">
                <a16:creationId xmlns:a16="http://schemas.microsoft.com/office/drawing/2014/main" id="{E13013E9-0F2E-4CD8-91E1-2C947E4243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5710" y="1020189"/>
            <a:ext cx="1772580" cy="899606"/>
          </a:xfrm>
          <a:prstGeom prst="rect">
            <a:avLst/>
          </a:prstGeom>
        </p:spPr>
      </p:pic>
      <p:pic>
        <p:nvPicPr>
          <p:cNvPr id="13" name="Picture 12">
            <a:extLst>
              <a:ext uri="{FF2B5EF4-FFF2-40B4-BE49-F238E27FC236}">
                <a16:creationId xmlns:a16="http://schemas.microsoft.com/office/drawing/2014/main" id="{69772360-1796-4337-98A1-7CC02F5A4902}"/>
              </a:ext>
            </a:extLst>
          </p:cNvPr>
          <p:cNvPicPr>
            <a:picLocks noChangeAspect="1"/>
          </p:cNvPicPr>
          <p:nvPr/>
        </p:nvPicPr>
        <p:blipFill>
          <a:blip r:embed="rId7"/>
          <a:stretch>
            <a:fillRect/>
          </a:stretch>
        </p:blipFill>
        <p:spPr>
          <a:xfrm>
            <a:off x="899161" y="2122819"/>
            <a:ext cx="3209982" cy="2372956"/>
          </a:xfrm>
          <a:prstGeom prst="rect">
            <a:avLst/>
          </a:prstGeom>
        </p:spPr>
      </p:pic>
      <p:sp>
        <p:nvSpPr>
          <p:cNvPr id="16" name="Arrow: Pentagon 2">
            <a:extLst>
              <a:ext uri="{FF2B5EF4-FFF2-40B4-BE49-F238E27FC236}">
                <a16:creationId xmlns:a16="http://schemas.microsoft.com/office/drawing/2014/main" id="{AA52D679-826D-4697-A741-A807EE364362}"/>
              </a:ext>
            </a:extLst>
          </p:cNvPr>
          <p:cNvSpPr/>
          <p:nvPr>
            <p:custDataLst>
              <p:tags r:id="rId2"/>
            </p:custDataLst>
          </p:nvPr>
        </p:nvSpPr>
        <p:spPr>
          <a:xfrm>
            <a:off x="1250623" y="465516"/>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7" name="TextBox 1">
            <a:extLst>
              <a:ext uri="{FF2B5EF4-FFF2-40B4-BE49-F238E27FC236}">
                <a16:creationId xmlns:a16="http://schemas.microsoft.com/office/drawing/2014/main" id="{9ACD832F-1F47-4683-9F32-64E9D8EF9136}"/>
              </a:ext>
            </a:extLst>
          </p:cNvPr>
          <p:cNvSpPr txBox="1"/>
          <p:nvPr>
            <p:custDataLst>
              <p:tags r:id="rId3"/>
            </p:custDataLst>
          </p:nvPr>
        </p:nvSpPr>
        <p:spPr>
          <a:xfrm>
            <a:off x="1277412" y="509257"/>
            <a:ext cx="2959719" cy="300082"/>
          </a:xfrm>
          <a:prstGeom prst="rect">
            <a:avLst/>
          </a:prstGeom>
          <a:noFill/>
        </p:spPr>
        <p:txBody>
          <a:bodyPr wrap="square" rtlCol="0">
            <a:spAutoFit/>
          </a:bodyPr>
          <a:lstStyle/>
          <a:p>
            <a:pPr defTabSz="685784">
              <a:defRPr/>
            </a:pPr>
            <a:r>
              <a:rPr lang="fr-CA" sz="1350" b="1" dirty="0">
                <a:solidFill>
                  <a:schemeClr val="bg1"/>
                </a:solidFill>
                <a:ea typeface="+mn-ea"/>
              </a:rPr>
              <a:t>À propos de l’OGSL</a:t>
            </a:r>
          </a:p>
        </p:txBody>
      </p:sp>
      <p:sp>
        <p:nvSpPr>
          <p:cNvPr id="2" name="ZoneTexte 1">
            <a:extLst>
              <a:ext uri="{FF2B5EF4-FFF2-40B4-BE49-F238E27FC236}">
                <a16:creationId xmlns:a16="http://schemas.microsoft.com/office/drawing/2014/main" id="{4E516A68-BD6D-4802-933B-501FA0046E0A}"/>
              </a:ext>
            </a:extLst>
          </p:cNvPr>
          <p:cNvSpPr txBox="1"/>
          <p:nvPr/>
        </p:nvSpPr>
        <p:spPr>
          <a:xfrm>
            <a:off x="985450" y="4449577"/>
            <a:ext cx="3209982" cy="184666"/>
          </a:xfrm>
          <a:prstGeom prst="rect">
            <a:avLst/>
          </a:prstGeom>
          <a:noFill/>
        </p:spPr>
        <p:txBody>
          <a:bodyPr wrap="square" rtlCol="0">
            <a:spAutoFit/>
          </a:bodyPr>
          <a:lstStyle/>
          <a:p>
            <a:r>
              <a:rPr lang="fr-CA" sz="600" dirty="0"/>
              <a:t>https://visibleearth.nasa.gov/images/115675/ice-at-the-mouth-of-the-st-lawrence-river</a:t>
            </a:r>
          </a:p>
        </p:txBody>
      </p:sp>
    </p:spTree>
    <p:extLst>
      <p:ext uri="{BB962C8B-B14F-4D97-AF65-F5344CB8AC3E}">
        <p14:creationId xmlns:p14="http://schemas.microsoft.com/office/powerpoint/2010/main" val="3052635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87986289-8865-4F3E-AE56-3593DB33B7A0}"/>
              </a:ext>
            </a:extLst>
          </p:cNvPr>
          <p:cNvGrpSpPr/>
          <p:nvPr/>
        </p:nvGrpSpPr>
        <p:grpSpPr>
          <a:xfrm>
            <a:off x="2853154" y="2357026"/>
            <a:ext cx="2925419" cy="1533556"/>
            <a:chOff x="2327625" y="1851670"/>
            <a:chExt cx="3900559" cy="2044741"/>
          </a:xfrm>
        </p:grpSpPr>
        <p:grpSp>
          <p:nvGrpSpPr>
            <p:cNvPr id="21" name="Group 20">
              <a:extLst>
                <a:ext uri="{FF2B5EF4-FFF2-40B4-BE49-F238E27FC236}">
                  <a16:creationId xmlns:a16="http://schemas.microsoft.com/office/drawing/2014/main" id="{317DB3E4-073C-48D5-B101-CE45DDE5685B}"/>
                </a:ext>
              </a:extLst>
            </p:cNvPr>
            <p:cNvGrpSpPr/>
            <p:nvPr/>
          </p:nvGrpSpPr>
          <p:grpSpPr>
            <a:xfrm>
              <a:off x="2339752" y="1851670"/>
              <a:ext cx="3888432" cy="2044741"/>
              <a:chOff x="1746392" y="2146506"/>
              <a:chExt cx="3888432" cy="2044741"/>
            </a:xfrm>
          </p:grpSpPr>
          <p:cxnSp>
            <p:nvCxnSpPr>
              <p:cNvPr id="78" name="Connecteur droit avec flèche 77"/>
              <p:cNvCxnSpPr/>
              <p:nvPr/>
            </p:nvCxnSpPr>
            <p:spPr>
              <a:xfrm>
                <a:off x="3380056" y="3146224"/>
                <a:ext cx="2254768" cy="21124"/>
              </a:xfrm>
              <a:prstGeom prst="straightConnector1">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9" name="Connecteur droit 78"/>
              <p:cNvCxnSpPr>
                <a:cxnSpLocks/>
              </p:cNvCxnSpPr>
              <p:nvPr/>
            </p:nvCxnSpPr>
            <p:spPr>
              <a:xfrm>
                <a:off x="3192159" y="2146506"/>
                <a:ext cx="187897" cy="1020843"/>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flipH="1">
                <a:off x="3138902" y="3146224"/>
                <a:ext cx="241155" cy="1043345"/>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p:cNvCxnSpPr>
              <p:nvPr/>
            </p:nvCxnSpPr>
            <p:spPr>
              <a:xfrm>
                <a:off x="1746392" y="2875840"/>
                <a:ext cx="158417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Connecteur droit 91"/>
              <p:cNvCxnSpPr>
                <a:cxnSpLocks/>
              </p:cNvCxnSpPr>
              <p:nvPr/>
            </p:nvCxnSpPr>
            <p:spPr>
              <a:xfrm>
                <a:off x="1746392" y="2146506"/>
                <a:ext cx="1460379"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p:cNvCxnSpPr>
              <p:nvPr/>
            </p:nvCxnSpPr>
            <p:spPr>
              <a:xfrm>
                <a:off x="1758461" y="4187591"/>
                <a:ext cx="1393858" cy="3656"/>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68" name="Connecteur droit 89">
              <a:extLst>
                <a:ext uri="{FF2B5EF4-FFF2-40B4-BE49-F238E27FC236}">
                  <a16:creationId xmlns:a16="http://schemas.microsoft.com/office/drawing/2014/main" id="{7D0D7676-85A2-43C3-B151-59C8B77CDD43}"/>
                </a:ext>
              </a:extLst>
            </p:cNvPr>
            <p:cNvCxnSpPr>
              <a:cxnSpLocks/>
            </p:cNvCxnSpPr>
            <p:nvPr/>
          </p:nvCxnSpPr>
          <p:spPr>
            <a:xfrm>
              <a:off x="2327625" y="3163421"/>
              <a:ext cx="158417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6" name="Picture 11" descr="Wi-Fi"/>
          <p:cNvPicPr>
            <a:picLocks noChangeAspect="1" noChangeArrowheads="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auto">
          <a:xfrm rot="10800000">
            <a:off x="6398106" y="3504028"/>
            <a:ext cx="665834" cy="665834"/>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0" descr="Users"/>
          <p:cNvPicPr>
            <a:picLocks noChangeAspect="1" noChangeArrowheads="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bwMode="auto">
          <a:xfrm>
            <a:off x="7067727" y="3733448"/>
            <a:ext cx="342559" cy="342559"/>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C2202801-122F-4A7A-AF82-CD6BD8DDD785}"/>
              </a:ext>
            </a:extLst>
          </p:cNvPr>
          <p:cNvGrpSpPr/>
          <p:nvPr/>
        </p:nvGrpSpPr>
        <p:grpSpPr>
          <a:xfrm>
            <a:off x="1365226" y="2217595"/>
            <a:ext cx="1488031" cy="1968838"/>
            <a:chOff x="421386" y="1933823"/>
            <a:chExt cx="1961606" cy="2625118"/>
          </a:xfrm>
        </p:grpSpPr>
        <p:grpSp>
          <p:nvGrpSpPr>
            <p:cNvPr id="77" name="Groupe 76"/>
            <p:cNvGrpSpPr/>
            <p:nvPr/>
          </p:nvGrpSpPr>
          <p:grpSpPr>
            <a:xfrm>
              <a:off x="444217" y="1937124"/>
              <a:ext cx="1938775" cy="2621817"/>
              <a:chOff x="99556" y="500009"/>
              <a:chExt cx="2040685" cy="3231560"/>
            </a:xfrm>
          </p:grpSpPr>
          <p:sp>
            <p:nvSpPr>
              <p:cNvPr id="96" name="Rectangle 95"/>
              <p:cNvSpPr/>
              <p:nvPr/>
            </p:nvSpPr>
            <p:spPr>
              <a:xfrm>
                <a:off x="99556" y="620860"/>
                <a:ext cx="1653059" cy="3110709"/>
              </a:xfrm>
              <a:prstGeom prst="rect">
                <a:avLst/>
              </a:prstGeom>
            </p:spPr>
            <p:txBody>
              <a:bodyPr wrap="none">
                <a:spAutoFit/>
              </a:bodyPr>
              <a:lstStyle/>
              <a:p>
                <a:pPr defTabSz="685784"/>
                <a:r>
                  <a:rPr lang="en-CA" sz="1050" dirty="0">
                    <a:solidFill>
                      <a:prstClr val="black">
                        <a:lumMod val="75000"/>
                        <a:lumOff val="25000"/>
                      </a:prstClr>
                    </a:solidFill>
                    <a:latin typeface="Calibri"/>
                  </a:rPr>
                  <a:t>Centres de </a:t>
                </a:r>
                <a:br>
                  <a:rPr lang="en-CA" sz="1050" dirty="0">
                    <a:solidFill>
                      <a:prstClr val="black">
                        <a:lumMod val="75000"/>
                        <a:lumOff val="25000"/>
                      </a:prstClr>
                    </a:solidFill>
                    <a:latin typeface="Calibri"/>
                  </a:rPr>
                </a:br>
                <a:r>
                  <a:rPr lang="en-CA" sz="1050" dirty="0">
                    <a:solidFill>
                      <a:prstClr val="black">
                        <a:lumMod val="75000"/>
                        <a:lumOff val="25000"/>
                      </a:prstClr>
                    </a:solidFill>
                    <a:latin typeface="Calibri"/>
                  </a:rPr>
                  <a:t>recherche</a:t>
                </a:r>
              </a:p>
              <a:p>
                <a:pPr defTabSz="685784"/>
                <a:endParaRPr lang="en-CA" sz="1050" dirty="0">
                  <a:solidFill>
                    <a:prstClr val="black">
                      <a:lumMod val="75000"/>
                      <a:lumOff val="25000"/>
                    </a:prstClr>
                  </a:solidFill>
                  <a:latin typeface="Calibri"/>
                </a:endParaRPr>
              </a:p>
              <a:p>
                <a:pPr defTabSz="685784"/>
                <a:r>
                  <a:rPr lang="fr-FR" sz="1050" dirty="0">
                    <a:solidFill>
                      <a:prstClr val="black">
                        <a:lumMod val="75000"/>
                        <a:lumOff val="25000"/>
                      </a:prstClr>
                    </a:solidFill>
                    <a:latin typeface="Calibri"/>
                  </a:rPr>
                  <a:t>Départements</a:t>
                </a:r>
                <a:br>
                  <a:rPr lang="fr-FR" sz="1050" dirty="0">
                    <a:solidFill>
                      <a:prstClr val="black">
                        <a:lumMod val="75000"/>
                        <a:lumOff val="25000"/>
                      </a:prstClr>
                    </a:solidFill>
                    <a:latin typeface="Calibri"/>
                  </a:rPr>
                </a:br>
                <a:r>
                  <a:rPr lang="fr-FR" sz="1050" dirty="0">
                    <a:solidFill>
                      <a:prstClr val="black">
                        <a:lumMod val="75000"/>
                        <a:lumOff val="25000"/>
                      </a:prstClr>
                    </a:solidFill>
                    <a:latin typeface="Calibri"/>
                  </a:rPr>
                  <a:t>provinciaux</a:t>
                </a:r>
              </a:p>
              <a:p>
                <a:pPr defTabSz="685784"/>
                <a:endParaRPr lang="fr-FR" sz="1050" dirty="0">
                  <a:solidFill>
                    <a:prstClr val="black">
                      <a:lumMod val="75000"/>
                      <a:lumOff val="25000"/>
                    </a:prstClr>
                  </a:solidFill>
                  <a:latin typeface="Calibri"/>
                </a:endParaRPr>
              </a:p>
              <a:p>
                <a:pPr defTabSz="685784"/>
                <a:r>
                  <a:rPr lang="fr-FR" sz="1050" dirty="0">
                    <a:solidFill>
                      <a:prstClr val="black">
                        <a:lumMod val="75000"/>
                        <a:lumOff val="25000"/>
                      </a:prstClr>
                    </a:solidFill>
                    <a:latin typeface="Calibri"/>
                  </a:rPr>
                  <a:t>Départements</a:t>
                </a:r>
                <a:br>
                  <a:rPr lang="fr-FR" sz="1050" dirty="0">
                    <a:solidFill>
                      <a:prstClr val="black">
                        <a:lumMod val="75000"/>
                        <a:lumOff val="25000"/>
                      </a:prstClr>
                    </a:solidFill>
                    <a:latin typeface="Calibri"/>
                  </a:rPr>
                </a:br>
                <a:r>
                  <a:rPr lang="fr-FR" sz="1050" dirty="0">
                    <a:solidFill>
                      <a:prstClr val="black">
                        <a:lumMod val="75000"/>
                        <a:lumOff val="25000"/>
                      </a:prstClr>
                    </a:solidFill>
                    <a:latin typeface="Calibri"/>
                  </a:rPr>
                  <a:t>fédéraux</a:t>
                </a:r>
              </a:p>
              <a:p>
                <a:pPr defTabSz="685784"/>
                <a:endParaRPr lang="fr-FR" sz="1050" dirty="0">
                  <a:solidFill>
                    <a:prstClr val="black">
                      <a:lumMod val="75000"/>
                      <a:lumOff val="25000"/>
                    </a:prstClr>
                  </a:solidFill>
                  <a:latin typeface="Calibri"/>
                </a:endParaRPr>
              </a:p>
              <a:p>
                <a:pPr defTabSz="685784"/>
                <a:r>
                  <a:rPr lang="fr-CA" sz="1050" dirty="0">
                    <a:solidFill>
                      <a:prstClr val="black">
                        <a:lumMod val="75000"/>
                        <a:lumOff val="25000"/>
                      </a:prstClr>
                    </a:solidFill>
                    <a:latin typeface="Calibri"/>
                  </a:rPr>
                  <a:t>Université, ONG… </a:t>
                </a:r>
                <a:endParaRPr lang="fr-FR" sz="1050" dirty="0">
                  <a:solidFill>
                    <a:prstClr val="black">
                      <a:lumMod val="75000"/>
                      <a:lumOff val="25000"/>
                    </a:prstClr>
                  </a:solidFill>
                  <a:latin typeface="Calibri"/>
                </a:endParaRPr>
              </a:p>
              <a:p>
                <a:pPr defTabSz="685784"/>
                <a:endParaRPr lang="fr-CA" sz="1200" dirty="0">
                  <a:latin typeface="Calibri"/>
                </a:endParaRPr>
              </a:p>
            </p:txBody>
          </p:sp>
          <p:pic>
            <p:nvPicPr>
              <p:cNvPr id="97" name="Picture 2"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2181803"/>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3"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1320450"/>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500009"/>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2931791"/>
                <a:ext cx="576064" cy="576064"/>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Rectangle 93"/>
            <p:cNvSpPr/>
            <p:nvPr/>
          </p:nvSpPr>
          <p:spPr>
            <a:xfrm>
              <a:off x="421386" y="1933823"/>
              <a:ext cx="1946955" cy="24601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FR" sz="1350">
                <a:solidFill>
                  <a:prstClr val="white"/>
                </a:solidFill>
                <a:latin typeface="Calibri"/>
              </a:endParaRPr>
            </a:p>
          </p:txBody>
        </p:sp>
      </p:grpSp>
      <p:grpSp>
        <p:nvGrpSpPr>
          <p:cNvPr id="19" name="Group 18">
            <a:extLst>
              <a:ext uri="{FF2B5EF4-FFF2-40B4-BE49-F238E27FC236}">
                <a16:creationId xmlns:a16="http://schemas.microsoft.com/office/drawing/2014/main" id="{6F990F04-8D01-4867-B9D7-AB9C8510A6A4}"/>
              </a:ext>
            </a:extLst>
          </p:cNvPr>
          <p:cNvGrpSpPr/>
          <p:nvPr/>
        </p:nvGrpSpPr>
        <p:grpSpPr>
          <a:xfrm>
            <a:off x="1143000" y="1676197"/>
            <a:ext cx="7137031" cy="274717"/>
            <a:chOff x="0" y="1270490"/>
            <a:chExt cx="9516041" cy="366289"/>
          </a:xfrm>
        </p:grpSpPr>
        <p:sp>
          <p:nvSpPr>
            <p:cNvPr id="17" name="Rectangle 16">
              <a:extLst>
                <a:ext uri="{FF2B5EF4-FFF2-40B4-BE49-F238E27FC236}">
                  <a16:creationId xmlns:a16="http://schemas.microsoft.com/office/drawing/2014/main" id="{C728546C-D017-4897-8197-653319F0AFE2}"/>
                </a:ext>
              </a:extLst>
            </p:cNvPr>
            <p:cNvSpPr/>
            <p:nvPr/>
          </p:nvSpPr>
          <p:spPr>
            <a:xfrm>
              <a:off x="0" y="1270490"/>
              <a:ext cx="9144000" cy="346266"/>
            </a:xfrm>
            <a:prstGeom prst="rect">
              <a:avLst/>
            </a:prstGeom>
            <a:solidFill>
              <a:srgbClr val="102836"/>
            </a:solidFill>
            <a:ln>
              <a:solidFill>
                <a:srgbClr val="142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350" dirty="0">
                <a:solidFill>
                  <a:prstClr val="white"/>
                </a:solidFill>
                <a:latin typeface="Calibri"/>
              </a:endParaRPr>
            </a:p>
          </p:txBody>
        </p:sp>
        <p:sp>
          <p:nvSpPr>
            <p:cNvPr id="95" name="Text Box 12"/>
            <p:cNvSpPr txBox="1">
              <a:spLocks noChangeArrowheads="1"/>
            </p:cNvSpPr>
            <p:nvPr>
              <p:custDataLst>
                <p:tags r:id="rId4"/>
              </p:custDataLst>
            </p:nvPr>
          </p:nvSpPr>
          <p:spPr bwMode="auto">
            <a:xfrm>
              <a:off x="584311" y="1298225"/>
              <a:ext cx="8931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685784" eaLnBrk="1" hangingPunct="1"/>
              <a:r>
                <a:rPr lang="en-CA" sz="1050" b="1" dirty="0">
                  <a:solidFill>
                    <a:prstClr val="white"/>
                  </a:solidFill>
                  <a:latin typeface="Calibri"/>
                </a:rPr>
                <a:t>Base de </a:t>
              </a:r>
              <a:r>
                <a:rPr lang="en-CA" sz="1050" b="1" dirty="0" err="1">
                  <a:solidFill>
                    <a:prstClr val="white"/>
                  </a:solidFill>
                  <a:latin typeface="Calibri"/>
                </a:rPr>
                <a:t>données</a:t>
              </a:r>
              <a:r>
                <a:rPr lang="en-CA" sz="1050" b="1" dirty="0">
                  <a:solidFill>
                    <a:prstClr val="white"/>
                  </a:solidFill>
                  <a:latin typeface="Calibri"/>
                </a:rPr>
                <a:t> members </a:t>
              </a:r>
              <a:r>
                <a:rPr lang="en-CA" sz="1050" b="1" dirty="0">
                  <a:solidFill>
                    <a:srgbClr val="00ADEF"/>
                  </a:solidFill>
                  <a:latin typeface="Calibri"/>
                </a:rPr>
                <a:t>»</a:t>
              </a:r>
              <a:r>
                <a:rPr lang="en-CA" sz="1050" b="1" dirty="0">
                  <a:solidFill>
                    <a:prstClr val="white"/>
                  </a:solidFill>
                  <a:latin typeface="Calibri"/>
                </a:rPr>
                <a:t> Services Web  </a:t>
              </a:r>
              <a:r>
                <a:rPr lang="en-CA" sz="1050" b="1" dirty="0">
                  <a:solidFill>
                    <a:srgbClr val="00ADEF"/>
                  </a:solidFill>
                  <a:latin typeface="Calibri"/>
                </a:rPr>
                <a:t>»</a:t>
              </a:r>
              <a:r>
                <a:rPr lang="en-CA" sz="1050" b="1" dirty="0">
                  <a:solidFill>
                    <a:prstClr val="white"/>
                  </a:solidFill>
                  <a:latin typeface="Calibri"/>
                </a:rPr>
                <a:t>  </a:t>
              </a:r>
              <a:r>
                <a:rPr lang="en-CA" sz="1050" b="1" dirty="0" err="1">
                  <a:solidFill>
                    <a:prstClr val="white"/>
                  </a:solidFill>
                  <a:latin typeface="Calibri"/>
                </a:rPr>
                <a:t>Accès</a:t>
              </a:r>
              <a:r>
                <a:rPr lang="en-CA" sz="1050" b="1" dirty="0">
                  <a:solidFill>
                    <a:prstClr val="white"/>
                  </a:solidFill>
                  <a:latin typeface="Calibri"/>
                </a:rPr>
                <a:t> aux </a:t>
              </a:r>
              <a:r>
                <a:rPr lang="en-CA" sz="1050" b="1" dirty="0" err="1">
                  <a:solidFill>
                    <a:prstClr val="white"/>
                  </a:solidFill>
                  <a:latin typeface="Calibri"/>
                </a:rPr>
                <a:t>données</a:t>
              </a:r>
              <a:r>
                <a:rPr lang="en-CA" sz="1050" b="1" dirty="0">
                  <a:solidFill>
                    <a:prstClr val="white"/>
                  </a:solidFill>
                  <a:latin typeface="Calibri"/>
                </a:rPr>
                <a:t> </a:t>
              </a:r>
              <a:r>
                <a:rPr lang="en-CA" sz="1050" b="1" dirty="0">
                  <a:solidFill>
                    <a:srgbClr val="00ADEF"/>
                  </a:solidFill>
                  <a:latin typeface="Calibri"/>
                </a:rPr>
                <a:t>»</a:t>
              </a:r>
              <a:r>
                <a:rPr lang="en-CA" sz="1050" b="1" dirty="0">
                  <a:solidFill>
                    <a:prstClr val="white"/>
                  </a:solidFill>
                  <a:latin typeface="Calibri"/>
                </a:rPr>
                <a:t> </a:t>
              </a:r>
              <a:r>
                <a:rPr lang="en-CA" sz="1050" b="1" dirty="0" err="1">
                  <a:solidFill>
                    <a:prstClr val="white"/>
                  </a:solidFill>
                  <a:latin typeface="Calibri"/>
                </a:rPr>
                <a:t>Intégration</a:t>
              </a:r>
              <a:r>
                <a:rPr lang="en-CA" sz="1050" b="1" dirty="0">
                  <a:solidFill>
                    <a:prstClr val="white"/>
                  </a:solidFill>
                  <a:latin typeface="Calibri"/>
                </a:rPr>
                <a:t>  </a:t>
              </a:r>
              <a:r>
                <a:rPr lang="en-CA" sz="1050" b="1" dirty="0">
                  <a:solidFill>
                    <a:srgbClr val="00ADEF"/>
                  </a:solidFill>
                  <a:latin typeface="Calibri"/>
                </a:rPr>
                <a:t>»</a:t>
              </a:r>
              <a:r>
                <a:rPr lang="en-CA" sz="1050" b="1" dirty="0">
                  <a:solidFill>
                    <a:prstClr val="white"/>
                  </a:solidFill>
                  <a:latin typeface="Calibri"/>
                </a:rPr>
                <a:t>  </a:t>
              </a:r>
              <a:r>
                <a:rPr lang="fr-FR" sz="1050" b="1" dirty="0">
                  <a:solidFill>
                    <a:prstClr val="white"/>
                  </a:solidFill>
                  <a:latin typeface="Calibri"/>
                </a:rPr>
                <a:t>Applications Web</a:t>
              </a:r>
            </a:p>
          </p:txBody>
        </p:sp>
      </p:grpSp>
      <p:sp>
        <p:nvSpPr>
          <p:cNvPr id="3" name="Rectangle 2"/>
          <p:cNvSpPr/>
          <p:nvPr>
            <p:custDataLst>
              <p:tags r:id="rId1"/>
            </p:custDataLst>
          </p:nvPr>
        </p:nvSpPr>
        <p:spPr>
          <a:xfrm>
            <a:off x="1286410" y="982039"/>
            <a:ext cx="6615953" cy="646331"/>
          </a:xfrm>
          <a:prstGeom prst="rect">
            <a:avLst/>
          </a:prstGeom>
        </p:spPr>
        <p:txBody>
          <a:bodyPr wrap="square">
            <a:spAutoFit/>
          </a:bodyPr>
          <a:lstStyle/>
          <a:p>
            <a:pPr marL="214307" indent="-214307" defTabSz="685784">
              <a:buFont typeface="Arial" panose="020B0604020202020204" pitchFamily="34" charset="0"/>
              <a:buChar char="•"/>
            </a:pPr>
            <a:r>
              <a:rPr lang="fr-CA" sz="1200" dirty="0">
                <a:solidFill>
                  <a:schemeClr val="tx1">
                    <a:lumMod val="75000"/>
                    <a:lumOff val="25000"/>
                  </a:schemeClr>
                </a:solidFill>
                <a:latin typeface="Calibri"/>
              </a:rPr>
              <a:t>Un </a:t>
            </a:r>
            <a:r>
              <a:rPr lang="fr-CA" sz="1200" b="1" dirty="0">
                <a:solidFill>
                  <a:schemeClr val="tx1">
                    <a:lumMod val="75000"/>
                    <a:lumOff val="25000"/>
                  </a:schemeClr>
                </a:solidFill>
                <a:latin typeface="Calibri"/>
              </a:rPr>
              <a:t>accès intégré </a:t>
            </a:r>
            <a:r>
              <a:rPr lang="fr-CA" sz="1200" dirty="0">
                <a:solidFill>
                  <a:schemeClr val="tx1">
                    <a:lumMod val="75000"/>
                    <a:lumOff val="25000"/>
                  </a:schemeClr>
                </a:solidFill>
                <a:latin typeface="Calibri"/>
              </a:rPr>
              <a:t>aux données scientifiques pour en permettre la réutilisation</a:t>
            </a:r>
          </a:p>
          <a:p>
            <a:pPr marL="214307" indent="-214307" defTabSz="685784">
              <a:buFont typeface="Arial" panose="020B0604020202020204" pitchFamily="34" charset="0"/>
              <a:buChar char="•"/>
            </a:pPr>
            <a:r>
              <a:rPr lang="fr-CA" sz="1200" dirty="0">
                <a:solidFill>
                  <a:schemeClr val="tx1">
                    <a:lumMod val="75000"/>
                    <a:lumOff val="25000"/>
                  </a:schemeClr>
                </a:solidFill>
                <a:latin typeface="Calibri"/>
              </a:rPr>
              <a:t>Des données qui incluent les rivières, l’estuaire, le golfe et les cours d’eau adjacents</a:t>
            </a:r>
          </a:p>
          <a:p>
            <a:pPr marL="214307" indent="-214307" defTabSz="685784">
              <a:buFont typeface="Arial" panose="020B0604020202020204" pitchFamily="34" charset="0"/>
              <a:buChar char="•"/>
            </a:pPr>
            <a:r>
              <a:rPr lang="fr-CA" sz="1200" dirty="0">
                <a:solidFill>
                  <a:schemeClr val="tx1">
                    <a:lumMod val="75000"/>
                    <a:lumOff val="25000"/>
                  </a:schemeClr>
                </a:solidFill>
                <a:latin typeface="Calibri"/>
              </a:rPr>
              <a:t>Inclus des données géospatiales, physiques, chimiques, biologiques, socio-économiques</a:t>
            </a:r>
          </a:p>
        </p:txBody>
      </p:sp>
      <p:cxnSp>
        <p:nvCxnSpPr>
          <p:cNvPr id="8" name="Connector: Elbow 7">
            <a:extLst>
              <a:ext uri="{FF2B5EF4-FFF2-40B4-BE49-F238E27FC236}">
                <a16:creationId xmlns:a16="http://schemas.microsoft.com/office/drawing/2014/main" id="{6AFDC465-4F14-4E21-9967-219B7E33CE41}"/>
              </a:ext>
            </a:extLst>
          </p:cNvPr>
          <p:cNvCxnSpPr>
            <a:cxnSpLocks/>
            <a:stCxn id="96" idx="2"/>
          </p:cNvCxnSpPr>
          <p:nvPr/>
        </p:nvCxnSpPr>
        <p:spPr>
          <a:xfrm rot="5400000" flipH="1" flipV="1">
            <a:off x="3416582" y="1861635"/>
            <a:ext cx="886436" cy="3763159"/>
          </a:xfrm>
          <a:prstGeom prst="bentConnector4">
            <a:avLst>
              <a:gd name="adj1" fmla="val -25789"/>
              <a:gd name="adj2" fmla="val 57915"/>
            </a:avLst>
          </a:prstGeom>
          <a:ln w="28575">
            <a:solidFill>
              <a:schemeClr val="bg1">
                <a:lumMod val="75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FFE4CAF-6007-4865-BC3A-A27D9BABC5B4}"/>
              </a:ext>
            </a:extLst>
          </p:cNvPr>
          <p:cNvGrpSpPr/>
          <p:nvPr/>
        </p:nvGrpSpPr>
        <p:grpSpPr>
          <a:xfrm>
            <a:off x="3046650" y="2083529"/>
            <a:ext cx="485696" cy="485696"/>
            <a:chOff x="2521804" y="1929362"/>
            <a:chExt cx="647595" cy="647595"/>
          </a:xfrm>
        </p:grpSpPr>
        <p:pic>
          <p:nvPicPr>
            <p:cNvPr id="86" name="Picture 6" descr="Cloud"/>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Gears">
              <a:extLst>
                <a:ext uri="{FF2B5EF4-FFF2-40B4-BE49-F238E27FC236}">
                  <a16:creationId xmlns:a16="http://schemas.microsoft.com/office/drawing/2014/main" id="{DB324EF0-9AD0-4E40-B2B6-C16D123AD3C8}"/>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A6D23E47-118D-4ED9-A61A-D3B526C56C66}"/>
              </a:ext>
            </a:extLst>
          </p:cNvPr>
          <p:cNvGrpSpPr/>
          <p:nvPr/>
        </p:nvGrpSpPr>
        <p:grpSpPr>
          <a:xfrm>
            <a:off x="3047058" y="2617735"/>
            <a:ext cx="485696" cy="485696"/>
            <a:chOff x="2521804" y="1929362"/>
            <a:chExt cx="647595" cy="647595"/>
          </a:xfrm>
        </p:grpSpPr>
        <p:pic>
          <p:nvPicPr>
            <p:cNvPr id="43" name="Picture 6" descr="Cloud">
              <a:extLst>
                <a:ext uri="{FF2B5EF4-FFF2-40B4-BE49-F238E27FC236}">
                  <a16:creationId xmlns:a16="http://schemas.microsoft.com/office/drawing/2014/main" id="{7E46C6E3-91B9-4B99-A117-FE99818686F6}"/>
                </a:ext>
              </a:extLst>
            </p:cNvPr>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Gears">
              <a:extLst>
                <a:ext uri="{FF2B5EF4-FFF2-40B4-BE49-F238E27FC236}">
                  <a16:creationId xmlns:a16="http://schemas.microsoft.com/office/drawing/2014/main" id="{92CDFF29-FA9F-40A5-9F20-699305AC9422}"/>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6E3F0075-6FCF-494C-A2D4-D35CA24957BB}"/>
              </a:ext>
            </a:extLst>
          </p:cNvPr>
          <p:cNvGrpSpPr/>
          <p:nvPr/>
        </p:nvGrpSpPr>
        <p:grpSpPr>
          <a:xfrm>
            <a:off x="3046650" y="3057145"/>
            <a:ext cx="485696" cy="485696"/>
            <a:chOff x="2521804" y="1929362"/>
            <a:chExt cx="647595" cy="647595"/>
          </a:xfrm>
        </p:grpSpPr>
        <p:pic>
          <p:nvPicPr>
            <p:cNvPr id="46" name="Picture 6" descr="Cloud">
              <a:extLst>
                <a:ext uri="{FF2B5EF4-FFF2-40B4-BE49-F238E27FC236}">
                  <a16:creationId xmlns:a16="http://schemas.microsoft.com/office/drawing/2014/main" id="{A7BFF4F4-EB13-4A66-91B2-CD7F2265E7DD}"/>
                </a:ext>
              </a:extLst>
            </p:cNvPr>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Gears">
              <a:extLst>
                <a:ext uri="{FF2B5EF4-FFF2-40B4-BE49-F238E27FC236}">
                  <a16:creationId xmlns:a16="http://schemas.microsoft.com/office/drawing/2014/main" id="{E5A045F3-3694-4FC4-82BE-1F940B64A212}"/>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82CEDC6E-9BE5-4814-823E-37DC928F3C07}"/>
              </a:ext>
            </a:extLst>
          </p:cNvPr>
          <p:cNvGrpSpPr/>
          <p:nvPr/>
        </p:nvGrpSpPr>
        <p:grpSpPr>
          <a:xfrm>
            <a:off x="3055007" y="3604514"/>
            <a:ext cx="485696" cy="485696"/>
            <a:chOff x="2521804" y="1929362"/>
            <a:chExt cx="647595" cy="647595"/>
          </a:xfrm>
        </p:grpSpPr>
        <p:pic>
          <p:nvPicPr>
            <p:cNvPr id="49" name="Picture 6" descr="Cloud">
              <a:extLst>
                <a:ext uri="{FF2B5EF4-FFF2-40B4-BE49-F238E27FC236}">
                  <a16:creationId xmlns:a16="http://schemas.microsoft.com/office/drawing/2014/main" id="{FC2EB558-6700-4839-92C6-DCF2DBD82BFC}"/>
                </a:ext>
              </a:extLst>
            </p:cNvPr>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Gears">
              <a:extLst>
                <a:ext uri="{FF2B5EF4-FFF2-40B4-BE49-F238E27FC236}">
                  <a16:creationId xmlns:a16="http://schemas.microsoft.com/office/drawing/2014/main" id="{5E34129B-13C6-4FBB-AA71-38005BFCBF68}"/>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9ECEA7FB-1938-44C4-894A-EF5B37436A99}"/>
              </a:ext>
            </a:extLst>
          </p:cNvPr>
          <p:cNvGrpSpPr/>
          <p:nvPr/>
        </p:nvGrpSpPr>
        <p:grpSpPr>
          <a:xfrm>
            <a:off x="5999699" y="2193613"/>
            <a:ext cx="1326608" cy="1450509"/>
            <a:chOff x="5716673" y="1660523"/>
            <a:chExt cx="1562861" cy="1829671"/>
          </a:xfrm>
        </p:grpSpPr>
        <p:pic>
          <p:nvPicPr>
            <p:cNvPr id="74" name="Image 73"/>
            <p:cNvPicPr>
              <a:picLocks noChangeAspect="1"/>
            </p:cNvPicPr>
            <p:nvPr/>
          </p:nvPicPr>
          <p:blipFill rotWithShape="1">
            <a:blip r:embed="rId16">
              <a:extLst>
                <a:ext uri="{28A0092B-C50C-407E-A947-70E740481C1C}">
                  <a14:useLocalDpi xmlns:a14="http://schemas.microsoft.com/office/drawing/2010/main" val="0"/>
                </a:ext>
              </a:extLst>
            </a:blip>
            <a:srcRect t="15228" r="22773"/>
            <a:stretch/>
          </p:blipFill>
          <p:spPr>
            <a:xfrm>
              <a:off x="5716673" y="1660523"/>
              <a:ext cx="1562861" cy="1829671"/>
            </a:xfrm>
            <a:prstGeom prst="rect">
              <a:avLst/>
            </a:prstGeom>
            <a:ln>
              <a:noFill/>
            </a:ln>
            <a:effectLst>
              <a:outerShdw blurRad="292100" dist="139700" dir="2700000" algn="tl" rotWithShape="0">
                <a:srgbClr val="333333">
                  <a:alpha val="65000"/>
                </a:srgbClr>
              </a:outerShdw>
            </a:effectLst>
          </p:spPr>
        </p:pic>
        <p:pic>
          <p:nvPicPr>
            <p:cNvPr id="13" name="Picture 12" descr="A close up of a map&#10;&#10;Description generated with high confidence">
              <a:extLst>
                <a:ext uri="{FF2B5EF4-FFF2-40B4-BE49-F238E27FC236}">
                  <a16:creationId xmlns:a16="http://schemas.microsoft.com/office/drawing/2014/main" id="{A31CC720-32F7-4779-A9D5-5508131D409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134895" y="2141030"/>
              <a:ext cx="1144639" cy="837849"/>
            </a:xfrm>
            <a:prstGeom prst="rect">
              <a:avLst/>
            </a:prstGeom>
            <a:ln>
              <a:noFill/>
            </a:ln>
            <a:effectLst>
              <a:outerShdw blurRad="292100" dist="139700" dir="2700000" algn="tl" rotWithShape="0">
                <a:srgbClr val="333333">
                  <a:alpha val="65000"/>
                </a:srgbClr>
              </a:outerShdw>
            </a:effectLst>
          </p:spPr>
        </p:pic>
      </p:grpSp>
      <p:sp>
        <p:nvSpPr>
          <p:cNvPr id="52" name="Rectangle 51">
            <a:extLst>
              <a:ext uri="{FF2B5EF4-FFF2-40B4-BE49-F238E27FC236}">
                <a16:creationId xmlns:a16="http://schemas.microsoft.com/office/drawing/2014/main" id="{37D1B135-FB1F-45DE-AE13-515B87EEC71A}"/>
              </a:ext>
            </a:extLst>
          </p:cNvPr>
          <p:cNvSpPr/>
          <p:nvPr/>
        </p:nvSpPr>
        <p:spPr>
          <a:xfrm>
            <a:off x="2949348" y="4079952"/>
            <a:ext cx="1241782" cy="253916"/>
          </a:xfrm>
          <a:prstGeom prst="rect">
            <a:avLst/>
          </a:prstGeom>
        </p:spPr>
        <p:txBody>
          <a:bodyPr wrap="square">
            <a:spAutoFit/>
          </a:bodyPr>
          <a:lstStyle/>
          <a:p>
            <a:pPr defTabSz="685784"/>
            <a:r>
              <a:rPr lang="en-CA" sz="1050" b="1" dirty="0" err="1">
                <a:solidFill>
                  <a:prstClr val="black">
                    <a:lumMod val="50000"/>
                    <a:lumOff val="50000"/>
                  </a:prstClr>
                </a:solidFill>
                <a:latin typeface="Calibri"/>
              </a:rPr>
              <a:t>Transfert</a:t>
            </a:r>
            <a:r>
              <a:rPr lang="en-CA" sz="1050" b="1" dirty="0">
                <a:solidFill>
                  <a:prstClr val="black">
                    <a:lumMod val="50000"/>
                    <a:lumOff val="50000"/>
                  </a:prstClr>
                </a:solidFill>
                <a:latin typeface="Calibri"/>
              </a:rPr>
              <a:t> Direct</a:t>
            </a:r>
            <a:endParaRPr lang="fr-FR" sz="1050" b="1" dirty="0">
              <a:solidFill>
                <a:prstClr val="black">
                  <a:lumMod val="50000"/>
                  <a:lumOff val="50000"/>
                </a:prstClr>
              </a:solidFill>
              <a:latin typeface="Calibri"/>
            </a:endParaRPr>
          </a:p>
        </p:txBody>
      </p:sp>
      <p:pic>
        <p:nvPicPr>
          <p:cNvPr id="101" name="Picture 10" descr="Users">
            <a:extLst>
              <a:ext uri="{FF2B5EF4-FFF2-40B4-BE49-F238E27FC236}">
                <a16:creationId xmlns:a16="http://schemas.microsoft.com/office/drawing/2014/main" id="{008C4214-1E70-4B31-99E0-B55ED3ED12FE}"/>
              </a:ext>
            </a:extLst>
          </p:cNvPr>
          <p:cNvPicPr>
            <a:picLocks noChangeAspect="1" noChangeArrowheads="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bwMode="auto">
          <a:xfrm>
            <a:off x="6073083" y="3665667"/>
            <a:ext cx="342559" cy="34255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 descr="Users">
            <a:extLst>
              <a:ext uri="{FF2B5EF4-FFF2-40B4-BE49-F238E27FC236}">
                <a16:creationId xmlns:a16="http://schemas.microsoft.com/office/drawing/2014/main" id="{8CEBEA4C-4B0D-4AB3-9BC6-145BD427C639}"/>
              </a:ext>
            </a:extLst>
          </p:cNvPr>
          <p:cNvPicPr>
            <a:picLocks noChangeAspect="1" noChangeArrowheads="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bwMode="auto">
          <a:xfrm>
            <a:off x="6215742" y="3916855"/>
            <a:ext cx="342559" cy="342559"/>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Connecteur droit avec flèche 77">
            <a:extLst>
              <a:ext uri="{FF2B5EF4-FFF2-40B4-BE49-F238E27FC236}">
                <a16:creationId xmlns:a16="http://schemas.microsoft.com/office/drawing/2014/main" id="{2741AD1D-9B3B-47D4-9C08-53E90CDBF8A5}"/>
              </a:ext>
            </a:extLst>
          </p:cNvPr>
          <p:cNvCxnSpPr>
            <a:cxnSpLocks/>
          </p:cNvCxnSpPr>
          <p:nvPr/>
        </p:nvCxnSpPr>
        <p:spPr>
          <a:xfrm flipH="1">
            <a:off x="4930632" y="4037258"/>
            <a:ext cx="983686" cy="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5ABBD7E8-3605-45C3-891B-F0FFE4F28D6C}"/>
              </a:ext>
            </a:extLst>
          </p:cNvPr>
          <p:cNvSpPr/>
          <p:nvPr/>
        </p:nvSpPr>
        <p:spPr>
          <a:xfrm>
            <a:off x="4744222" y="3827537"/>
            <a:ext cx="1520255" cy="253916"/>
          </a:xfrm>
          <a:prstGeom prst="rect">
            <a:avLst/>
          </a:prstGeom>
        </p:spPr>
        <p:txBody>
          <a:bodyPr wrap="square">
            <a:spAutoFit/>
          </a:bodyPr>
          <a:lstStyle/>
          <a:p>
            <a:pPr defTabSz="685784"/>
            <a:r>
              <a:rPr lang="en-CA" sz="1050" b="1" dirty="0">
                <a:solidFill>
                  <a:prstClr val="black">
                    <a:lumMod val="50000"/>
                    <a:lumOff val="50000"/>
                  </a:prstClr>
                </a:solidFill>
                <a:latin typeface="Calibri"/>
              </a:rPr>
              <a:t>Boucle de </a:t>
            </a:r>
            <a:r>
              <a:rPr lang="en-CA" sz="1050" b="1" dirty="0" err="1">
                <a:solidFill>
                  <a:prstClr val="black">
                    <a:lumMod val="50000"/>
                    <a:lumOff val="50000"/>
                  </a:prstClr>
                </a:solidFill>
                <a:latin typeface="Calibri"/>
              </a:rPr>
              <a:t>rétroaction</a:t>
            </a:r>
            <a:endParaRPr lang="fr-FR" sz="1050" b="1" dirty="0">
              <a:solidFill>
                <a:prstClr val="black">
                  <a:lumMod val="50000"/>
                  <a:lumOff val="50000"/>
                </a:prstClr>
              </a:solidFill>
              <a:latin typeface="Calibri"/>
            </a:endParaRPr>
          </a:p>
        </p:txBody>
      </p:sp>
      <p:sp>
        <p:nvSpPr>
          <p:cNvPr id="56" name="Arrow: Pentagon 2">
            <a:extLst>
              <a:ext uri="{FF2B5EF4-FFF2-40B4-BE49-F238E27FC236}">
                <a16:creationId xmlns:a16="http://schemas.microsoft.com/office/drawing/2014/main" id="{1472BBAE-87E3-4CB8-B22C-BDFEE372B802}"/>
              </a:ext>
            </a:extLst>
          </p:cNvPr>
          <p:cNvSpPr/>
          <p:nvPr>
            <p:custDataLst>
              <p:tags r:id="rId2"/>
            </p:custDataLst>
          </p:nvPr>
        </p:nvSpPr>
        <p:spPr>
          <a:xfrm>
            <a:off x="1264024" y="462004"/>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57" name="TextBox 1">
            <a:extLst>
              <a:ext uri="{FF2B5EF4-FFF2-40B4-BE49-F238E27FC236}">
                <a16:creationId xmlns:a16="http://schemas.microsoft.com/office/drawing/2014/main" id="{ED9D1C8A-95DD-4531-9BDD-48A5C18C6C20}"/>
              </a:ext>
            </a:extLst>
          </p:cNvPr>
          <p:cNvSpPr txBox="1"/>
          <p:nvPr>
            <p:custDataLst>
              <p:tags r:id="rId3"/>
            </p:custDataLst>
          </p:nvPr>
        </p:nvSpPr>
        <p:spPr>
          <a:xfrm>
            <a:off x="1290812" y="505745"/>
            <a:ext cx="2959719" cy="300082"/>
          </a:xfrm>
          <a:prstGeom prst="rect">
            <a:avLst/>
          </a:prstGeom>
          <a:noFill/>
        </p:spPr>
        <p:txBody>
          <a:bodyPr wrap="square" rtlCol="0">
            <a:spAutoFit/>
          </a:bodyPr>
          <a:lstStyle/>
          <a:p>
            <a:pPr defTabSz="685784"/>
            <a:r>
              <a:rPr lang="fr-CA" sz="1350" b="1" dirty="0">
                <a:solidFill>
                  <a:schemeClr val="bg1"/>
                </a:solidFill>
              </a:rPr>
              <a:t>Comment l’OGSL fonctionne</a:t>
            </a:r>
          </a:p>
        </p:txBody>
      </p:sp>
      <p:pic>
        <p:nvPicPr>
          <p:cNvPr id="59" name="Picture 58" descr="Logo&#10;&#10;Description automatically generated">
            <a:extLst>
              <a:ext uri="{FF2B5EF4-FFF2-40B4-BE49-F238E27FC236}">
                <a16:creationId xmlns:a16="http://schemas.microsoft.com/office/drawing/2014/main" id="{148EB121-4AA3-4AE1-8794-EB6BE2AE300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94386" y="2811614"/>
            <a:ext cx="845424" cy="425946"/>
          </a:xfrm>
          <a:prstGeom prst="rect">
            <a:avLst/>
          </a:prstGeom>
        </p:spPr>
      </p:pic>
    </p:spTree>
    <p:extLst>
      <p:ext uri="{BB962C8B-B14F-4D97-AF65-F5344CB8AC3E}">
        <p14:creationId xmlns:p14="http://schemas.microsoft.com/office/powerpoint/2010/main" val="2459306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B5CE98A-9115-48A7-B6D9-A84199878F57}"/>
              </a:ext>
            </a:extLst>
          </p:cNvPr>
          <p:cNvSpPr>
            <a:spLocks noGrp="1"/>
          </p:cNvSpPr>
          <p:nvPr>
            <p:ph type="sldNum" sz="quarter" idx="12"/>
          </p:nvPr>
        </p:nvSpPr>
        <p:spPr/>
        <p:txBody>
          <a:bodyPr/>
          <a:lstStyle/>
          <a:p>
            <a:fld id="{2CA4EE30-128A-4C0C-A90E-692C8C768172}" type="slidenum">
              <a:rPr lang="fr-CA" smtClean="0"/>
              <a:t>8</a:t>
            </a:fld>
            <a:endParaRPr lang="fr-CA"/>
          </a:p>
        </p:txBody>
      </p:sp>
      <p:pic>
        <p:nvPicPr>
          <p:cNvPr id="3074" name="Picture 2">
            <a:extLst>
              <a:ext uri="{FF2B5EF4-FFF2-40B4-BE49-F238E27FC236}">
                <a16:creationId xmlns:a16="http://schemas.microsoft.com/office/drawing/2014/main" id="{3BB11BC4-AB22-42AD-879F-313BD0BCF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646" y="1038480"/>
            <a:ext cx="5296707" cy="1075894"/>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a:extLst>
              <a:ext uri="{FF2B5EF4-FFF2-40B4-BE49-F238E27FC236}">
                <a16:creationId xmlns:a16="http://schemas.microsoft.com/office/drawing/2014/main" id="{60205F43-1603-4BF8-9357-40019A953327}"/>
              </a:ext>
            </a:extLst>
          </p:cNvPr>
          <p:cNvPicPr>
            <a:picLocks noChangeAspect="1"/>
          </p:cNvPicPr>
          <p:nvPr/>
        </p:nvPicPr>
        <p:blipFill>
          <a:blip r:embed="rId6"/>
          <a:stretch>
            <a:fillRect/>
          </a:stretch>
        </p:blipFill>
        <p:spPr>
          <a:xfrm>
            <a:off x="1553546" y="3029127"/>
            <a:ext cx="2874944" cy="1252097"/>
          </a:xfrm>
          <a:prstGeom prst="rect">
            <a:avLst/>
          </a:prstGeom>
        </p:spPr>
      </p:pic>
      <p:sp>
        <p:nvSpPr>
          <p:cNvPr id="3" name="ZoneTexte 2">
            <a:extLst>
              <a:ext uri="{FF2B5EF4-FFF2-40B4-BE49-F238E27FC236}">
                <a16:creationId xmlns:a16="http://schemas.microsoft.com/office/drawing/2014/main" id="{98309D8D-AEE4-419F-8C1C-317736ADA2E3}"/>
              </a:ext>
            </a:extLst>
          </p:cNvPr>
          <p:cNvSpPr txBox="1"/>
          <p:nvPr/>
        </p:nvSpPr>
        <p:spPr>
          <a:xfrm>
            <a:off x="4572000" y="2165761"/>
            <a:ext cx="3429001" cy="3000821"/>
          </a:xfrm>
          <a:prstGeom prst="rect">
            <a:avLst/>
          </a:prstGeom>
          <a:noFill/>
        </p:spPr>
        <p:txBody>
          <a:bodyPr wrap="square" rtlCol="0">
            <a:spAutoFit/>
          </a:bodyPr>
          <a:lstStyle/>
          <a:p>
            <a:r>
              <a:rPr lang="fr-CA" sz="1350" dirty="0">
                <a:solidFill>
                  <a:schemeClr val="tx1">
                    <a:lumMod val="75000"/>
                    <a:lumOff val="25000"/>
                  </a:schemeClr>
                </a:solidFill>
              </a:rPr>
              <a:t>« La communauté canadienne des sciences océaniques, dirigée et appuyée par Pêches et Océans Canada (MPO), élabore un système intégré d’observation des océans du Canada (CIOOS) qui rassemble et exploite les données d’observation des océans existantes dans un système de données fédéré. Ce système améliorera la coordination et la collaboration entre divers producteurs de données, l'accès aux informations pour la prise de décision et permettra la découverte et l'accès aux données. »</a:t>
            </a:r>
          </a:p>
          <a:p>
            <a:endParaRPr lang="fr-CA" sz="675" dirty="0">
              <a:hlinkClick r:id="rId7"/>
            </a:endParaRPr>
          </a:p>
          <a:p>
            <a:r>
              <a:rPr lang="fr-CA" sz="675" dirty="0">
                <a:hlinkClick r:id="rId7"/>
              </a:rPr>
              <a:t>https://www.frontiersin.org/articles/10.3389/fmars.2019.00431/full</a:t>
            </a:r>
            <a:endParaRPr lang="fr-CA" sz="675" dirty="0"/>
          </a:p>
        </p:txBody>
      </p:sp>
      <p:sp>
        <p:nvSpPr>
          <p:cNvPr id="10" name="Arrow: Pentagon 2">
            <a:extLst>
              <a:ext uri="{FF2B5EF4-FFF2-40B4-BE49-F238E27FC236}">
                <a16:creationId xmlns:a16="http://schemas.microsoft.com/office/drawing/2014/main" id="{264088D1-43FF-4D62-9BBB-651B04EB5E9E}"/>
              </a:ext>
            </a:extLst>
          </p:cNvPr>
          <p:cNvSpPr/>
          <p:nvPr>
            <p:custDataLst>
              <p:tags r:id="rId1"/>
            </p:custDataLst>
          </p:nvPr>
        </p:nvSpPr>
        <p:spPr>
          <a:xfrm>
            <a:off x="1264024" y="447655"/>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1" name="TextBox 1">
            <a:extLst>
              <a:ext uri="{FF2B5EF4-FFF2-40B4-BE49-F238E27FC236}">
                <a16:creationId xmlns:a16="http://schemas.microsoft.com/office/drawing/2014/main" id="{445C20C3-C242-400F-885F-21757FAFBB20}"/>
              </a:ext>
            </a:extLst>
          </p:cNvPr>
          <p:cNvSpPr txBox="1"/>
          <p:nvPr>
            <p:custDataLst>
              <p:tags r:id="rId2"/>
            </p:custDataLst>
          </p:nvPr>
        </p:nvSpPr>
        <p:spPr>
          <a:xfrm>
            <a:off x="1290811" y="491396"/>
            <a:ext cx="6276206" cy="300082"/>
          </a:xfrm>
          <a:prstGeom prst="rect">
            <a:avLst/>
          </a:prstGeom>
          <a:noFill/>
        </p:spPr>
        <p:txBody>
          <a:bodyPr wrap="square" rtlCol="0">
            <a:spAutoFit/>
          </a:bodyPr>
          <a:lstStyle/>
          <a:p>
            <a:pPr defTabSz="685784"/>
            <a:r>
              <a:rPr lang="fr-CA" sz="1350" b="1" dirty="0">
                <a:solidFill>
                  <a:schemeClr val="bg1"/>
                </a:solidFill>
              </a:rPr>
              <a:t>SIOOC : Système intégré d’observation des océans du Canada</a:t>
            </a:r>
          </a:p>
        </p:txBody>
      </p:sp>
    </p:spTree>
    <p:extLst>
      <p:ext uri="{BB962C8B-B14F-4D97-AF65-F5344CB8AC3E}">
        <p14:creationId xmlns:p14="http://schemas.microsoft.com/office/powerpoint/2010/main" val="386715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FF4D96F-FE77-414F-AED5-3A03A840F4F8}"/>
              </a:ext>
            </a:extLst>
          </p:cNvPr>
          <p:cNvSpPr>
            <a:spLocks noGrp="1"/>
          </p:cNvSpPr>
          <p:nvPr>
            <p:ph type="sldNum" sz="quarter" idx="12"/>
          </p:nvPr>
        </p:nvSpPr>
        <p:spPr/>
        <p:txBody>
          <a:bodyPr/>
          <a:lstStyle/>
          <a:p>
            <a:fld id="{2CA4EE30-128A-4C0C-A90E-692C8C768172}" type="slidenum">
              <a:rPr lang="fr-CA" smtClean="0"/>
              <a:t>9</a:t>
            </a:fld>
            <a:endParaRPr lang="fr-CA"/>
          </a:p>
        </p:txBody>
      </p:sp>
      <p:pic>
        <p:nvPicPr>
          <p:cNvPr id="6" name="Image 5">
            <a:extLst>
              <a:ext uri="{FF2B5EF4-FFF2-40B4-BE49-F238E27FC236}">
                <a16:creationId xmlns:a16="http://schemas.microsoft.com/office/drawing/2014/main" id="{D6F181D8-30AE-483C-AA3F-FF351DD6347F}"/>
              </a:ext>
            </a:extLst>
          </p:cNvPr>
          <p:cNvPicPr>
            <a:picLocks noChangeAspect="1"/>
          </p:cNvPicPr>
          <p:nvPr/>
        </p:nvPicPr>
        <p:blipFill>
          <a:blip r:embed="rId5"/>
          <a:stretch>
            <a:fillRect/>
          </a:stretch>
        </p:blipFill>
        <p:spPr>
          <a:xfrm>
            <a:off x="1547664" y="1167595"/>
            <a:ext cx="5907300" cy="3158804"/>
          </a:xfrm>
          <a:prstGeom prst="rect">
            <a:avLst/>
          </a:prstGeom>
        </p:spPr>
      </p:pic>
      <p:sp>
        <p:nvSpPr>
          <p:cNvPr id="9" name="Arrow: Pentagon 2">
            <a:extLst>
              <a:ext uri="{FF2B5EF4-FFF2-40B4-BE49-F238E27FC236}">
                <a16:creationId xmlns:a16="http://schemas.microsoft.com/office/drawing/2014/main" id="{77A44366-F8A7-4A5A-A8AC-CA03139FC7BA}"/>
              </a:ext>
            </a:extLst>
          </p:cNvPr>
          <p:cNvSpPr/>
          <p:nvPr>
            <p:custDataLst>
              <p:tags r:id="rId1"/>
            </p:custDataLst>
          </p:nvPr>
        </p:nvSpPr>
        <p:spPr>
          <a:xfrm>
            <a:off x="1237235" y="411510"/>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0" name="TextBox 1">
            <a:extLst>
              <a:ext uri="{FF2B5EF4-FFF2-40B4-BE49-F238E27FC236}">
                <a16:creationId xmlns:a16="http://schemas.microsoft.com/office/drawing/2014/main" id="{97E214EB-E094-47A7-83CC-C33C1E2CC9D2}"/>
              </a:ext>
            </a:extLst>
          </p:cNvPr>
          <p:cNvSpPr txBox="1"/>
          <p:nvPr>
            <p:custDataLst>
              <p:tags r:id="rId2"/>
            </p:custDataLst>
          </p:nvPr>
        </p:nvSpPr>
        <p:spPr>
          <a:xfrm>
            <a:off x="1264023" y="455251"/>
            <a:ext cx="6276206" cy="300082"/>
          </a:xfrm>
          <a:prstGeom prst="rect">
            <a:avLst/>
          </a:prstGeom>
          <a:noFill/>
        </p:spPr>
        <p:txBody>
          <a:bodyPr wrap="square" rtlCol="0">
            <a:spAutoFit/>
          </a:bodyPr>
          <a:lstStyle/>
          <a:p>
            <a:pPr defTabSz="685784"/>
            <a:r>
              <a:rPr lang="fr-CA" sz="1350" b="1" dirty="0">
                <a:solidFill>
                  <a:schemeClr val="bg1"/>
                </a:solidFill>
              </a:rPr>
              <a:t>SIOOC : Système intégré d’observation des océans du Canada</a:t>
            </a:r>
          </a:p>
        </p:txBody>
      </p:sp>
    </p:spTree>
    <p:extLst>
      <p:ext uri="{BB962C8B-B14F-4D97-AF65-F5344CB8AC3E}">
        <p14:creationId xmlns:p14="http://schemas.microsoft.com/office/powerpoint/2010/main" val="4472576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4"/>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NUM" val="6"/>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9971</TotalTime>
  <Words>8058</Words>
  <Application>Microsoft Office PowerPoint</Application>
  <PresentationFormat>Affichage à l'écran (16:9)</PresentationFormat>
  <Paragraphs>488</Paragraphs>
  <Slides>56</Slides>
  <Notes>55</Notes>
  <HiddenSlides>1</HiddenSlides>
  <MMClips>0</MMClips>
  <ScaleCrop>false</ScaleCrop>
  <HeadingPairs>
    <vt:vector size="6" baseType="variant">
      <vt:variant>
        <vt:lpstr>Polices utilisées</vt:lpstr>
      </vt:variant>
      <vt:variant>
        <vt:i4>15</vt:i4>
      </vt:variant>
      <vt:variant>
        <vt:lpstr>Thème</vt:lpstr>
      </vt:variant>
      <vt:variant>
        <vt:i4>3</vt:i4>
      </vt:variant>
      <vt:variant>
        <vt:lpstr>Titres des diapositives</vt:lpstr>
      </vt:variant>
      <vt:variant>
        <vt:i4>56</vt:i4>
      </vt:variant>
    </vt:vector>
  </HeadingPairs>
  <TitlesOfParts>
    <vt:vector size="74" baseType="lpstr">
      <vt:lpstr>Wingdings</vt:lpstr>
      <vt:lpstr>Montserrat</vt:lpstr>
      <vt:lpstr>Lato</vt:lpstr>
      <vt:lpstr>Arial Rounded MT Bold</vt:lpstr>
      <vt:lpstr>Poppins Light</vt:lpstr>
      <vt:lpstr>Verdana</vt:lpstr>
      <vt:lpstr>Raleway SemiBold</vt:lpstr>
      <vt:lpstr>Lucida Sans</vt:lpstr>
      <vt:lpstr>Lato Light</vt:lpstr>
      <vt:lpstr>Arial</vt:lpstr>
      <vt:lpstr>Calibri</vt:lpstr>
      <vt:lpstr>Poppins</vt:lpstr>
      <vt:lpstr>Calibri Light</vt:lpstr>
      <vt:lpstr>Raleway</vt:lpstr>
      <vt:lpstr>Poppins Medium</vt:lpstr>
      <vt:lpstr>Simple Light</vt:lpstr>
      <vt:lpstr>Office Theme</vt:lpstr>
      <vt:lpstr>1_Office Theme</vt:lpstr>
      <vt:lpstr>Présentation PowerPoint</vt:lpstr>
      <vt:lpstr>Présentation PowerPoint</vt:lpstr>
      <vt:lpstr>A propos d’ OTN</vt:lpstr>
      <vt:lpstr>OTN DANS VOTRE RÉGION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Un océan en santé est un océan diversifié</vt:lpstr>
      <vt:lpstr>Présentation PowerPoint</vt:lpstr>
      <vt:lpstr>Récolter, analyser, archiver, répéter</vt:lpstr>
      <vt:lpstr>Récolter, analyser, archiver, répéter</vt:lpstr>
      <vt:lpstr>Présentation PowerPoint</vt:lpstr>
      <vt:lpstr>OBIS - Origine, histoire et réalisations</vt:lpstr>
      <vt:lpstr>Présentation PowerPoint</vt:lpstr>
      <vt:lpstr>OBIS : des données marines gratuites, accessibles et détaillées</vt:lpstr>
      <vt:lpstr>Présentation PowerPoint</vt:lpstr>
      <vt:lpstr>De la nature vers les chiffres!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Développement des capacités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WoRMS en un mot!</vt:lpstr>
      <vt:lpstr>Présentation PowerPoint</vt:lpstr>
      <vt:lpstr>Présentation PowerPoint</vt:lpstr>
      <vt:lpstr>WoRMS – supporté par un large réseau d’éditeurs</vt:lpstr>
      <vt:lpstr>WoRMS - gestion</vt:lpstr>
      <vt:lpstr>WoRMS – ce que contient une entrée</vt:lpstr>
      <vt:lpstr>WoRMS – ce que contient une entrée</vt:lpstr>
      <vt:lpstr>WoRMS – où en est-ce? Quelques chiffres…</vt:lpstr>
      <vt:lpstr>Présentation PowerPoint</vt:lpstr>
      <vt:lpstr>Présentation PowerPoint</vt:lpstr>
      <vt:lpstr>WoRMS – le coeur taxonomique d’OBIS</vt:lpstr>
      <vt:lpstr>WoRMS – OBIS : controle qualité géographique mutuel</vt:lpstr>
      <vt:lpstr>Présentation PowerPoint</vt:lpstr>
      <vt:lpstr>Horaire de l’Atelier</vt:lpstr>
      <vt:lpstr>Horaire de l’Atelier</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dc:creator>
  <cp:lastModifiedBy>Pauline Chauvet</cp:lastModifiedBy>
  <cp:revision>200</cp:revision>
  <dcterms:modified xsi:type="dcterms:W3CDTF">2021-03-18T13:42:55Z</dcterms:modified>
</cp:coreProperties>
</file>